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6"/>
  </p:notesMasterIdLst>
  <p:sldIdLst>
    <p:sldId id="278" r:id="rId5"/>
    <p:sldId id="279" r:id="rId6"/>
    <p:sldId id="280" r:id="rId7"/>
    <p:sldId id="310" r:id="rId8"/>
    <p:sldId id="300" r:id="rId9"/>
    <p:sldId id="306" r:id="rId10"/>
    <p:sldId id="281" r:id="rId11"/>
    <p:sldId id="309" r:id="rId12"/>
    <p:sldId id="282" r:id="rId13"/>
    <p:sldId id="320" r:id="rId14"/>
    <p:sldId id="326" r:id="rId15"/>
    <p:sldId id="321" r:id="rId16"/>
    <p:sldId id="328" r:id="rId17"/>
    <p:sldId id="329" r:id="rId18"/>
    <p:sldId id="294" r:id="rId19"/>
    <p:sldId id="297" r:id="rId20"/>
    <p:sldId id="312" r:id="rId21"/>
    <p:sldId id="315" r:id="rId22"/>
    <p:sldId id="317" r:id="rId23"/>
    <p:sldId id="318" r:id="rId24"/>
    <p:sldId id="323" r:id="rId25"/>
    <p:sldId id="319" r:id="rId26"/>
    <p:sldId id="324" r:id="rId27"/>
    <p:sldId id="327" r:id="rId28"/>
    <p:sldId id="330" r:id="rId29"/>
    <p:sldId id="305" r:id="rId30"/>
    <p:sldId id="308" r:id="rId31"/>
    <p:sldId id="331" r:id="rId32"/>
    <p:sldId id="322" r:id="rId33"/>
    <p:sldId id="307" r:id="rId34"/>
    <p:sldId id="293" r:id="rId35"/>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89FCC-554F-85A2-D33A-47B1BF0C2C29}" v="172" dt="2023-09-12T18:51:43.287"/>
    <p1510:client id="{346ED22E-6B6E-1431-5779-21DAF271E600}" v="6230" dt="2023-09-12T14:57:17.384"/>
    <p1510:client id="{5356BF42-9FA2-42B7-A15D-75D208398C26}" v="341" dt="2023-09-12T15:16:48.556"/>
    <p1510:client id="{7625DE7F-E40D-462C-B857-E9F57E12B4DE}" v="2454" dt="2023-09-12T04:56:37.81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6" y="5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D817B-4A2C-4E36-8CE2-59ED8F84EBF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99B1E8A-7526-4850-B94C-B618E245D77F}">
      <dgm:prSet/>
      <dgm:spPr/>
      <dgm:t>
        <a:bodyPr/>
        <a:lstStyle/>
        <a:p>
          <a:r>
            <a:rPr lang="en-US"/>
            <a:t>Explain the importance of assessment</a:t>
          </a:r>
        </a:p>
      </dgm:t>
    </dgm:pt>
    <dgm:pt modelId="{1CBD5D3E-11E4-4C4F-ACD2-A0371F5A2248}" type="parTrans" cxnId="{E634EEFC-1E7A-4A3B-A96E-DC8781A03DDC}">
      <dgm:prSet/>
      <dgm:spPr/>
      <dgm:t>
        <a:bodyPr/>
        <a:lstStyle/>
        <a:p>
          <a:endParaRPr lang="en-US"/>
        </a:p>
      </dgm:t>
    </dgm:pt>
    <dgm:pt modelId="{E148EC05-9761-499A-9397-357A2F7DA340}" type="sibTrans" cxnId="{E634EEFC-1E7A-4A3B-A96E-DC8781A03DDC}">
      <dgm:prSet/>
      <dgm:spPr/>
      <dgm:t>
        <a:bodyPr/>
        <a:lstStyle/>
        <a:p>
          <a:endParaRPr lang="en-US"/>
        </a:p>
      </dgm:t>
    </dgm:pt>
    <dgm:pt modelId="{35B7A7D6-F8F7-414D-9F73-51D763A9E181}">
      <dgm:prSet/>
      <dgm:spPr/>
      <dgm:t>
        <a:bodyPr/>
        <a:lstStyle/>
        <a:p>
          <a:r>
            <a:rPr lang="en-US"/>
            <a:t>Describe at least 3 types of assessments</a:t>
          </a:r>
        </a:p>
      </dgm:t>
    </dgm:pt>
    <dgm:pt modelId="{21DF0035-43DA-4572-9DB2-8D5DFEA6E42F}" type="parTrans" cxnId="{C0819FA9-1BC6-479D-8161-DFBBC28BEABF}">
      <dgm:prSet/>
      <dgm:spPr/>
      <dgm:t>
        <a:bodyPr/>
        <a:lstStyle/>
        <a:p>
          <a:endParaRPr lang="en-US"/>
        </a:p>
      </dgm:t>
    </dgm:pt>
    <dgm:pt modelId="{D065905D-F6AF-4EF3-B856-177CD50B5C2D}" type="sibTrans" cxnId="{C0819FA9-1BC6-479D-8161-DFBBC28BEABF}">
      <dgm:prSet/>
      <dgm:spPr/>
      <dgm:t>
        <a:bodyPr/>
        <a:lstStyle/>
        <a:p>
          <a:endParaRPr lang="en-US"/>
        </a:p>
      </dgm:t>
    </dgm:pt>
    <dgm:pt modelId="{FF32C738-4AA9-4C89-8376-D0A5B98FC73B}">
      <dgm:prSet/>
      <dgm:spPr/>
      <dgm:t>
        <a:bodyPr/>
        <a:lstStyle/>
        <a:p>
          <a:r>
            <a:rPr lang="en-US"/>
            <a:t>Analyze use of assessments in two case study examples</a:t>
          </a:r>
        </a:p>
      </dgm:t>
    </dgm:pt>
    <dgm:pt modelId="{681AE718-387F-4DBA-A7AB-9AC5DC0CC72F}" type="parTrans" cxnId="{AFAD824B-DF41-411E-8EBA-D60A1EA859A4}">
      <dgm:prSet/>
      <dgm:spPr/>
      <dgm:t>
        <a:bodyPr/>
        <a:lstStyle/>
        <a:p>
          <a:endParaRPr lang="en-US"/>
        </a:p>
      </dgm:t>
    </dgm:pt>
    <dgm:pt modelId="{BEF03DD9-1AAA-4628-BA8F-47D87C13BC0C}" type="sibTrans" cxnId="{AFAD824B-DF41-411E-8EBA-D60A1EA859A4}">
      <dgm:prSet/>
      <dgm:spPr/>
      <dgm:t>
        <a:bodyPr/>
        <a:lstStyle/>
        <a:p>
          <a:endParaRPr lang="en-US"/>
        </a:p>
      </dgm:t>
    </dgm:pt>
    <dgm:pt modelId="{DB1A01D7-A725-4DD6-B01D-7BE7882747A8}" type="pres">
      <dgm:prSet presAssocID="{35ED817B-4A2C-4E36-8CE2-59ED8F84EBF6}" presName="root" presStyleCnt="0">
        <dgm:presLayoutVars>
          <dgm:dir/>
          <dgm:resizeHandles val="exact"/>
        </dgm:presLayoutVars>
      </dgm:prSet>
      <dgm:spPr/>
    </dgm:pt>
    <dgm:pt modelId="{D001A8BA-3801-4D0F-8985-D4ABE417CBCE}" type="pres">
      <dgm:prSet presAssocID="{E99B1E8A-7526-4850-B94C-B618E245D77F}" presName="compNode" presStyleCnt="0"/>
      <dgm:spPr/>
    </dgm:pt>
    <dgm:pt modelId="{8EF9C596-CC87-43E7-B1B3-BA1A927A7982}" type="pres">
      <dgm:prSet presAssocID="{E99B1E8A-7526-4850-B94C-B618E245D77F}" presName="bgRect" presStyleLbl="bgShp" presStyleIdx="0" presStyleCnt="3"/>
      <dgm:spPr/>
    </dgm:pt>
    <dgm:pt modelId="{9803E573-22FA-4596-ADF8-570C4A54B3EB}" type="pres">
      <dgm:prSet presAssocID="{E99B1E8A-7526-4850-B94C-B618E245D7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DAD4AC3C-51F5-4B78-8C1B-7293C3366AE0}" type="pres">
      <dgm:prSet presAssocID="{E99B1E8A-7526-4850-B94C-B618E245D77F}" presName="spaceRect" presStyleCnt="0"/>
      <dgm:spPr/>
    </dgm:pt>
    <dgm:pt modelId="{BC73DCCE-F1DC-4423-91F5-FC0290320460}" type="pres">
      <dgm:prSet presAssocID="{E99B1E8A-7526-4850-B94C-B618E245D77F}" presName="parTx" presStyleLbl="revTx" presStyleIdx="0" presStyleCnt="3">
        <dgm:presLayoutVars>
          <dgm:chMax val="0"/>
          <dgm:chPref val="0"/>
        </dgm:presLayoutVars>
      </dgm:prSet>
      <dgm:spPr/>
    </dgm:pt>
    <dgm:pt modelId="{0D04EDFE-B95B-45D2-8734-F3830BDB034D}" type="pres">
      <dgm:prSet presAssocID="{E148EC05-9761-499A-9397-357A2F7DA340}" presName="sibTrans" presStyleCnt="0"/>
      <dgm:spPr/>
    </dgm:pt>
    <dgm:pt modelId="{610945E3-AEA8-4923-90A6-6223F14DDCA5}" type="pres">
      <dgm:prSet presAssocID="{35B7A7D6-F8F7-414D-9F73-51D763A9E181}" presName="compNode" presStyleCnt="0"/>
      <dgm:spPr/>
    </dgm:pt>
    <dgm:pt modelId="{57720BBE-3B68-48F4-AA70-7A4A45ADD2E9}" type="pres">
      <dgm:prSet presAssocID="{35B7A7D6-F8F7-414D-9F73-51D763A9E181}" presName="bgRect" presStyleLbl="bgShp" presStyleIdx="1" presStyleCnt="3"/>
      <dgm:spPr/>
    </dgm:pt>
    <dgm:pt modelId="{D0C775C2-DC82-4638-AB87-F04862A5C2AA}" type="pres">
      <dgm:prSet presAssocID="{35B7A7D6-F8F7-414D-9F73-51D763A9E1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9BB7BDE9-87F7-412E-9C30-7E170B1707E2}" type="pres">
      <dgm:prSet presAssocID="{35B7A7D6-F8F7-414D-9F73-51D763A9E181}" presName="spaceRect" presStyleCnt="0"/>
      <dgm:spPr/>
    </dgm:pt>
    <dgm:pt modelId="{A47243B1-4C25-4160-95F8-6EABBC10E6D0}" type="pres">
      <dgm:prSet presAssocID="{35B7A7D6-F8F7-414D-9F73-51D763A9E181}" presName="parTx" presStyleLbl="revTx" presStyleIdx="1" presStyleCnt="3">
        <dgm:presLayoutVars>
          <dgm:chMax val="0"/>
          <dgm:chPref val="0"/>
        </dgm:presLayoutVars>
      </dgm:prSet>
      <dgm:spPr/>
    </dgm:pt>
    <dgm:pt modelId="{AA3B52B6-2DF2-4EC9-8BF5-352A6E77CD02}" type="pres">
      <dgm:prSet presAssocID="{D065905D-F6AF-4EF3-B856-177CD50B5C2D}" presName="sibTrans" presStyleCnt="0"/>
      <dgm:spPr/>
    </dgm:pt>
    <dgm:pt modelId="{0907C834-7474-47AF-BD2F-0247B416BFCB}" type="pres">
      <dgm:prSet presAssocID="{FF32C738-4AA9-4C89-8376-D0A5B98FC73B}" presName="compNode" presStyleCnt="0"/>
      <dgm:spPr/>
    </dgm:pt>
    <dgm:pt modelId="{152B8CFC-ED61-4800-88BC-77735CC8960C}" type="pres">
      <dgm:prSet presAssocID="{FF32C738-4AA9-4C89-8376-D0A5B98FC73B}" presName="bgRect" presStyleLbl="bgShp" presStyleIdx="2" presStyleCnt="3"/>
      <dgm:spPr/>
    </dgm:pt>
    <dgm:pt modelId="{D10AFFD7-E2CB-4E6A-A082-573932B3DC12}" type="pres">
      <dgm:prSet presAssocID="{FF32C738-4AA9-4C89-8376-D0A5B98FC7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B62CB26-4D7D-451E-9A87-983B7C19AAF0}" type="pres">
      <dgm:prSet presAssocID="{FF32C738-4AA9-4C89-8376-D0A5B98FC73B}" presName="spaceRect" presStyleCnt="0"/>
      <dgm:spPr/>
    </dgm:pt>
    <dgm:pt modelId="{9ECFF043-4F77-43D9-9707-86BAFD621EBF}" type="pres">
      <dgm:prSet presAssocID="{FF32C738-4AA9-4C89-8376-D0A5B98FC73B}" presName="parTx" presStyleLbl="revTx" presStyleIdx="2" presStyleCnt="3">
        <dgm:presLayoutVars>
          <dgm:chMax val="0"/>
          <dgm:chPref val="0"/>
        </dgm:presLayoutVars>
      </dgm:prSet>
      <dgm:spPr/>
    </dgm:pt>
  </dgm:ptLst>
  <dgm:cxnLst>
    <dgm:cxn modelId="{DC813520-5919-46D8-A419-41415BAA9C7C}" type="presOf" srcId="{35B7A7D6-F8F7-414D-9F73-51D763A9E181}" destId="{A47243B1-4C25-4160-95F8-6EABBC10E6D0}" srcOrd="0" destOrd="0" presId="urn:microsoft.com/office/officeart/2018/2/layout/IconVerticalSolidList"/>
    <dgm:cxn modelId="{36299567-F182-4B82-BB9F-45321DB5ED23}" type="presOf" srcId="{FF32C738-4AA9-4C89-8376-D0A5B98FC73B}" destId="{9ECFF043-4F77-43D9-9707-86BAFD621EBF}" srcOrd="0" destOrd="0" presId="urn:microsoft.com/office/officeart/2018/2/layout/IconVerticalSolidList"/>
    <dgm:cxn modelId="{AFAD824B-DF41-411E-8EBA-D60A1EA859A4}" srcId="{35ED817B-4A2C-4E36-8CE2-59ED8F84EBF6}" destId="{FF32C738-4AA9-4C89-8376-D0A5B98FC73B}" srcOrd="2" destOrd="0" parTransId="{681AE718-387F-4DBA-A7AB-9AC5DC0CC72F}" sibTransId="{BEF03DD9-1AAA-4628-BA8F-47D87C13BC0C}"/>
    <dgm:cxn modelId="{C0819FA9-1BC6-479D-8161-DFBBC28BEABF}" srcId="{35ED817B-4A2C-4E36-8CE2-59ED8F84EBF6}" destId="{35B7A7D6-F8F7-414D-9F73-51D763A9E181}" srcOrd="1" destOrd="0" parTransId="{21DF0035-43DA-4572-9DB2-8D5DFEA6E42F}" sibTransId="{D065905D-F6AF-4EF3-B856-177CD50B5C2D}"/>
    <dgm:cxn modelId="{97AB97E3-FC7A-44A8-9BCE-AB6EA62928EC}" type="presOf" srcId="{35ED817B-4A2C-4E36-8CE2-59ED8F84EBF6}" destId="{DB1A01D7-A725-4DD6-B01D-7BE7882747A8}" srcOrd="0" destOrd="0" presId="urn:microsoft.com/office/officeart/2018/2/layout/IconVerticalSolidList"/>
    <dgm:cxn modelId="{39F293F6-7B1E-47C2-87C0-88A0647CD343}" type="presOf" srcId="{E99B1E8A-7526-4850-B94C-B618E245D77F}" destId="{BC73DCCE-F1DC-4423-91F5-FC0290320460}" srcOrd="0" destOrd="0" presId="urn:microsoft.com/office/officeart/2018/2/layout/IconVerticalSolidList"/>
    <dgm:cxn modelId="{E634EEFC-1E7A-4A3B-A96E-DC8781A03DDC}" srcId="{35ED817B-4A2C-4E36-8CE2-59ED8F84EBF6}" destId="{E99B1E8A-7526-4850-B94C-B618E245D77F}" srcOrd="0" destOrd="0" parTransId="{1CBD5D3E-11E4-4C4F-ACD2-A0371F5A2248}" sibTransId="{E148EC05-9761-499A-9397-357A2F7DA340}"/>
    <dgm:cxn modelId="{EDD3EC22-62B0-4F21-B8EB-67FA8AFBC9BC}" type="presParOf" srcId="{DB1A01D7-A725-4DD6-B01D-7BE7882747A8}" destId="{D001A8BA-3801-4D0F-8985-D4ABE417CBCE}" srcOrd="0" destOrd="0" presId="urn:microsoft.com/office/officeart/2018/2/layout/IconVerticalSolidList"/>
    <dgm:cxn modelId="{A6AD72A2-B3D3-4693-B68D-D1E623A7FDEF}" type="presParOf" srcId="{D001A8BA-3801-4D0F-8985-D4ABE417CBCE}" destId="{8EF9C596-CC87-43E7-B1B3-BA1A927A7982}" srcOrd="0" destOrd="0" presId="urn:microsoft.com/office/officeart/2018/2/layout/IconVerticalSolidList"/>
    <dgm:cxn modelId="{61329255-B547-4F7B-9CA0-6F0A44C3D118}" type="presParOf" srcId="{D001A8BA-3801-4D0F-8985-D4ABE417CBCE}" destId="{9803E573-22FA-4596-ADF8-570C4A54B3EB}" srcOrd="1" destOrd="0" presId="urn:microsoft.com/office/officeart/2018/2/layout/IconVerticalSolidList"/>
    <dgm:cxn modelId="{EDDBFA58-FE29-4FE6-952D-BE37C63C148D}" type="presParOf" srcId="{D001A8BA-3801-4D0F-8985-D4ABE417CBCE}" destId="{DAD4AC3C-51F5-4B78-8C1B-7293C3366AE0}" srcOrd="2" destOrd="0" presId="urn:microsoft.com/office/officeart/2018/2/layout/IconVerticalSolidList"/>
    <dgm:cxn modelId="{B3558CA4-C522-44FF-B8ED-99101F477CE2}" type="presParOf" srcId="{D001A8BA-3801-4D0F-8985-D4ABE417CBCE}" destId="{BC73DCCE-F1DC-4423-91F5-FC0290320460}" srcOrd="3" destOrd="0" presId="urn:microsoft.com/office/officeart/2018/2/layout/IconVerticalSolidList"/>
    <dgm:cxn modelId="{855FE81E-AA06-4A3C-9B35-99CDA274895B}" type="presParOf" srcId="{DB1A01D7-A725-4DD6-B01D-7BE7882747A8}" destId="{0D04EDFE-B95B-45D2-8734-F3830BDB034D}" srcOrd="1" destOrd="0" presId="urn:microsoft.com/office/officeart/2018/2/layout/IconVerticalSolidList"/>
    <dgm:cxn modelId="{F5A3DA2A-5D17-4326-94FD-D66D7C061FF6}" type="presParOf" srcId="{DB1A01D7-A725-4DD6-B01D-7BE7882747A8}" destId="{610945E3-AEA8-4923-90A6-6223F14DDCA5}" srcOrd="2" destOrd="0" presId="urn:microsoft.com/office/officeart/2018/2/layout/IconVerticalSolidList"/>
    <dgm:cxn modelId="{1148FF99-85D7-43E5-9008-196194119098}" type="presParOf" srcId="{610945E3-AEA8-4923-90A6-6223F14DDCA5}" destId="{57720BBE-3B68-48F4-AA70-7A4A45ADD2E9}" srcOrd="0" destOrd="0" presId="urn:microsoft.com/office/officeart/2018/2/layout/IconVerticalSolidList"/>
    <dgm:cxn modelId="{A66D12E1-4C94-4035-A19E-2CE074EED256}" type="presParOf" srcId="{610945E3-AEA8-4923-90A6-6223F14DDCA5}" destId="{D0C775C2-DC82-4638-AB87-F04862A5C2AA}" srcOrd="1" destOrd="0" presId="urn:microsoft.com/office/officeart/2018/2/layout/IconVerticalSolidList"/>
    <dgm:cxn modelId="{FF82766B-7194-430C-8383-28D528996610}" type="presParOf" srcId="{610945E3-AEA8-4923-90A6-6223F14DDCA5}" destId="{9BB7BDE9-87F7-412E-9C30-7E170B1707E2}" srcOrd="2" destOrd="0" presId="urn:microsoft.com/office/officeart/2018/2/layout/IconVerticalSolidList"/>
    <dgm:cxn modelId="{A6CAD997-B12A-488D-AA03-63E58D0C8C76}" type="presParOf" srcId="{610945E3-AEA8-4923-90A6-6223F14DDCA5}" destId="{A47243B1-4C25-4160-95F8-6EABBC10E6D0}" srcOrd="3" destOrd="0" presId="urn:microsoft.com/office/officeart/2018/2/layout/IconVerticalSolidList"/>
    <dgm:cxn modelId="{967FC522-08AA-4836-AA7F-D0E54F2927F6}" type="presParOf" srcId="{DB1A01D7-A725-4DD6-B01D-7BE7882747A8}" destId="{AA3B52B6-2DF2-4EC9-8BF5-352A6E77CD02}" srcOrd="3" destOrd="0" presId="urn:microsoft.com/office/officeart/2018/2/layout/IconVerticalSolidList"/>
    <dgm:cxn modelId="{335FD795-6CE0-4837-BA82-659C117DA769}" type="presParOf" srcId="{DB1A01D7-A725-4DD6-B01D-7BE7882747A8}" destId="{0907C834-7474-47AF-BD2F-0247B416BFCB}" srcOrd="4" destOrd="0" presId="urn:microsoft.com/office/officeart/2018/2/layout/IconVerticalSolidList"/>
    <dgm:cxn modelId="{D3158CA3-A1E5-4CE2-8369-242452C85961}" type="presParOf" srcId="{0907C834-7474-47AF-BD2F-0247B416BFCB}" destId="{152B8CFC-ED61-4800-88BC-77735CC8960C}" srcOrd="0" destOrd="0" presId="urn:microsoft.com/office/officeart/2018/2/layout/IconVerticalSolidList"/>
    <dgm:cxn modelId="{499A532F-6E86-4B9E-9488-9C9721BF8E09}" type="presParOf" srcId="{0907C834-7474-47AF-BD2F-0247B416BFCB}" destId="{D10AFFD7-E2CB-4E6A-A082-573932B3DC12}" srcOrd="1" destOrd="0" presId="urn:microsoft.com/office/officeart/2018/2/layout/IconVerticalSolidList"/>
    <dgm:cxn modelId="{1F2ECE0C-5EC4-4A94-833E-88DB2970A217}" type="presParOf" srcId="{0907C834-7474-47AF-BD2F-0247B416BFCB}" destId="{9B62CB26-4D7D-451E-9A87-983B7C19AAF0}" srcOrd="2" destOrd="0" presId="urn:microsoft.com/office/officeart/2018/2/layout/IconVerticalSolidList"/>
    <dgm:cxn modelId="{83CF86F7-5393-4D40-A1B8-0B47627224F9}" type="presParOf" srcId="{0907C834-7474-47AF-BD2F-0247B416BFCB}" destId="{9ECFF043-4F77-43D9-9707-86BAFD621E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9C596-CC87-43E7-B1B3-BA1A927A7982}">
      <dsp:nvSpPr>
        <dsp:cNvPr id="0" name=""/>
        <dsp:cNvSpPr/>
      </dsp:nvSpPr>
      <dsp:spPr>
        <a:xfrm>
          <a:off x="0" y="541"/>
          <a:ext cx="11119103" cy="12667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3E573-22FA-4596-ADF8-570C4A54B3EB}">
      <dsp:nvSpPr>
        <dsp:cNvPr id="0" name=""/>
        <dsp:cNvSpPr/>
      </dsp:nvSpPr>
      <dsp:spPr>
        <a:xfrm>
          <a:off x="383203" y="285568"/>
          <a:ext cx="696733" cy="696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73DCCE-F1DC-4423-91F5-FC0290320460}">
      <dsp:nvSpPr>
        <dsp:cNvPr id="0" name=""/>
        <dsp:cNvSpPr/>
      </dsp:nvSpPr>
      <dsp:spPr>
        <a:xfrm>
          <a:off x="1463139" y="541"/>
          <a:ext cx="9655964" cy="126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68" tIns="134068" rIns="134068" bIns="134068" numCol="1" spcCol="1270" anchor="ctr" anchorCtr="0">
          <a:noAutofit/>
        </a:bodyPr>
        <a:lstStyle/>
        <a:p>
          <a:pPr marL="0" lvl="0" indent="0" algn="l" defTabSz="1111250">
            <a:lnSpc>
              <a:spcPct val="90000"/>
            </a:lnSpc>
            <a:spcBef>
              <a:spcPct val="0"/>
            </a:spcBef>
            <a:spcAft>
              <a:spcPct val="35000"/>
            </a:spcAft>
            <a:buNone/>
          </a:pPr>
          <a:r>
            <a:rPr lang="en-US" sz="2500" kern="1200"/>
            <a:t>Explain the importance of assessment</a:t>
          </a:r>
        </a:p>
      </dsp:txBody>
      <dsp:txXfrm>
        <a:off x="1463139" y="541"/>
        <a:ext cx="9655964" cy="1266787"/>
      </dsp:txXfrm>
    </dsp:sp>
    <dsp:sp modelId="{57720BBE-3B68-48F4-AA70-7A4A45ADD2E9}">
      <dsp:nvSpPr>
        <dsp:cNvPr id="0" name=""/>
        <dsp:cNvSpPr/>
      </dsp:nvSpPr>
      <dsp:spPr>
        <a:xfrm>
          <a:off x="0" y="1584026"/>
          <a:ext cx="11119103" cy="12667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775C2-DC82-4638-AB87-F04862A5C2AA}">
      <dsp:nvSpPr>
        <dsp:cNvPr id="0" name=""/>
        <dsp:cNvSpPr/>
      </dsp:nvSpPr>
      <dsp:spPr>
        <a:xfrm>
          <a:off x="383203" y="1869053"/>
          <a:ext cx="696733" cy="696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7243B1-4C25-4160-95F8-6EABBC10E6D0}">
      <dsp:nvSpPr>
        <dsp:cNvPr id="0" name=""/>
        <dsp:cNvSpPr/>
      </dsp:nvSpPr>
      <dsp:spPr>
        <a:xfrm>
          <a:off x="1463139" y="1584026"/>
          <a:ext cx="9655964" cy="126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68" tIns="134068" rIns="134068" bIns="134068" numCol="1" spcCol="1270" anchor="ctr" anchorCtr="0">
          <a:noAutofit/>
        </a:bodyPr>
        <a:lstStyle/>
        <a:p>
          <a:pPr marL="0" lvl="0" indent="0" algn="l" defTabSz="1111250">
            <a:lnSpc>
              <a:spcPct val="90000"/>
            </a:lnSpc>
            <a:spcBef>
              <a:spcPct val="0"/>
            </a:spcBef>
            <a:spcAft>
              <a:spcPct val="35000"/>
            </a:spcAft>
            <a:buNone/>
          </a:pPr>
          <a:r>
            <a:rPr lang="en-US" sz="2500" kern="1200"/>
            <a:t>Describe at least 3 types of assessments</a:t>
          </a:r>
        </a:p>
      </dsp:txBody>
      <dsp:txXfrm>
        <a:off x="1463139" y="1584026"/>
        <a:ext cx="9655964" cy="1266787"/>
      </dsp:txXfrm>
    </dsp:sp>
    <dsp:sp modelId="{152B8CFC-ED61-4800-88BC-77735CC8960C}">
      <dsp:nvSpPr>
        <dsp:cNvPr id="0" name=""/>
        <dsp:cNvSpPr/>
      </dsp:nvSpPr>
      <dsp:spPr>
        <a:xfrm>
          <a:off x="0" y="3167510"/>
          <a:ext cx="11119103" cy="12667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AFFD7-E2CB-4E6A-A082-573932B3DC12}">
      <dsp:nvSpPr>
        <dsp:cNvPr id="0" name=""/>
        <dsp:cNvSpPr/>
      </dsp:nvSpPr>
      <dsp:spPr>
        <a:xfrm>
          <a:off x="383203" y="3452538"/>
          <a:ext cx="696733" cy="696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CFF043-4F77-43D9-9707-86BAFD621EBF}">
      <dsp:nvSpPr>
        <dsp:cNvPr id="0" name=""/>
        <dsp:cNvSpPr/>
      </dsp:nvSpPr>
      <dsp:spPr>
        <a:xfrm>
          <a:off x="1463139" y="3167510"/>
          <a:ext cx="9655964" cy="126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68" tIns="134068" rIns="134068" bIns="134068" numCol="1" spcCol="1270" anchor="ctr" anchorCtr="0">
          <a:noAutofit/>
        </a:bodyPr>
        <a:lstStyle/>
        <a:p>
          <a:pPr marL="0" lvl="0" indent="0" algn="l" defTabSz="1111250">
            <a:lnSpc>
              <a:spcPct val="90000"/>
            </a:lnSpc>
            <a:spcBef>
              <a:spcPct val="0"/>
            </a:spcBef>
            <a:spcAft>
              <a:spcPct val="35000"/>
            </a:spcAft>
            <a:buNone/>
          </a:pPr>
          <a:r>
            <a:rPr lang="en-US" sz="2500" kern="1200"/>
            <a:t>Analyze use of assessments in two case study examples</a:t>
          </a:r>
        </a:p>
      </dsp:txBody>
      <dsp:txXfrm>
        <a:off x="1463139" y="3167510"/>
        <a:ext cx="9655964" cy="12667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p:nvPr>
        </p:nvSpPr>
        <p:spPr>
          <a:xfrm>
            <a:off x="3403092" y="1984248"/>
            <a:ext cx="5385816" cy="1225296"/>
          </a:xfrm>
        </p:spPr>
        <p:txBody>
          <a:bodyPr tIns="0" anchor="b">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chor="t"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b" anchorCtr="0">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p:nvPr>
        </p:nvSpPr>
        <p:spPr>
          <a:xfrm>
            <a:off x="2895600" y="3776472"/>
            <a:ext cx="6400800" cy="768096"/>
          </a:xfrm>
        </p:spPr>
        <p:txBody>
          <a:bodyPr anchor="b" anchorCtr="0">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chor="t" anchorCtr="0">
            <a:norm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rm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a:xfrm>
            <a:off x="10972800" y="457200"/>
            <a:ext cx="987552" cy="274320"/>
          </a:xfrm>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pendantry.wordpress.com/2020/02/24/how-to-embed-links-in-comments/" TargetMode="Externa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cdomainpictures.net/view-image.php?image=14383&amp;picture=path-in-the-woods" TargetMode="External"/><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reate.kahoot.it/my-library/kahoots/bc410a04-b439-4b3a-b18d-1cddc4e0d856"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ideo" Target="https://www.youtube.com/embed/xb609JC3_QU?feature=oembe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hyperlink" Target="http://images.pearsonclinical.com/images/tmrs/tmrs/CriticalThinkingReviewFINAL.pdf"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needpix.com/photo/173625/checkbox-check-mark-mark-check-tick-yes-approve-approval-accepted"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a:t>Assessment Tasks</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a:t>Kayla &amp; Lizy </a:t>
            </a:r>
          </a:p>
          <a:p>
            <a:endParaRPr lang="en-US"/>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664F-16F8-7670-985C-1CDF9E71A9EF}"/>
              </a:ext>
            </a:extLst>
          </p:cNvPr>
          <p:cNvSpPr>
            <a:spLocks noGrp="1"/>
          </p:cNvSpPr>
          <p:nvPr>
            <p:ph type="title"/>
          </p:nvPr>
        </p:nvSpPr>
        <p:spPr>
          <a:xfrm>
            <a:off x="3459757" y="1271294"/>
            <a:ext cx="8165592" cy="768096"/>
          </a:xfrm>
        </p:spPr>
        <p:txBody>
          <a:bodyPr/>
          <a:lstStyle/>
          <a:p>
            <a:r>
              <a:rPr lang="en-US"/>
              <a:t>Goal Sheets </a:t>
            </a:r>
          </a:p>
        </p:txBody>
      </p:sp>
      <p:sp>
        <p:nvSpPr>
          <p:cNvPr id="4" name="Content Placeholder 3">
            <a:extLst>
              <a:ext uri="{FF2B5EF4-FFF2-40B4-BE49-F238E27FC236}">
                <a16:creationId xmlns:a16="http://schemas.microsoft.com/office/drawing/2014/main" id="{D7B8475E-BAF9-24CF-F2D3-629D57A16B1A}"/>
              </a:ext>
            </a:extLst>
          </p:cNvPr>
          <p:cNvSpPr>
            <a:spLocks noGrp="1"/>
          </p:cNvSpPr>
          <p:nvPr>
            <p:ph sz="half" idx="2"/>
          </p:nvPr>
        </p:nvSpPr>
        <p:spPr>
          <a:xfrm>
            <a:off x="3648087" y="2071902"/>
            <a:ext cx="3741928" cy="3980687"/>
          </a:xfrm>
        </p:spPr>
        <p:txBody>
          <a:bodyPr>
            <a:normAutofit fontScale="92500" lnSpcReduction="10000"/>
          </a:bodyPr>
          <a:lstStyle/>
          <a:p>
            <a:pPr marL="742950" lvl="1" indent="-285750">
              <a:buFont typeface="Arial" panose="020B0604020202020204" pitchFamily="34" charset="0"/>
              <a:buChar char="•"/>
            </a:pPr>
            <a:r>
              <a:rPr lang="en-US" sz="2000"/>
              <a:t>Teacher tells the goal or objective for the class</a:t>
            </a:r>
          </a:p>
          <a:p>
            <a:pPr marL="742950" lvl="1" indent="-285750">
              <a:buFont typeface="Arial" panose="020B0604020202020204" pitchFamily="34" charset="0"/>
              <a:buChar char="•"/>
            </a:pPr>
            <a:r>
              <a:rPr lang="en-US" sz="2000"/>
              <a:t>Students rate themselves on this goal (i.e. 1-4) </a:t>
            </a:r>
          </a:p>
          <a:p>
            <a:pPr marL="742950" lvl="1" indent="-285750">
              <a:buFont typeface="Arial" panose="020B0604020202020204" pitchFamily="34" charset="0"/>
              <a:buChar char="•"/>
            </a:pPr>
            <a:r>
              <a:rPr lang="en-US" sz="2000"/>
              <a:t>After the lesson, students rate themselves again on the same scale. </a:t>
            </a:r>
          </a:p>
          <a:p>
            <a:pPr marL="742950" lvl="1" indent="-285750">
              <a:buFont typeface="Arial" panose="020B0604020202020204" pitchFamily="34" charset="0"/>
              <a:buChar char="•"/>
            </a:pPr>
            <a:r>
              <a:rPr lang="en-US" sz="2000"/>
              <a:t>Can be done electronically, written, or movement (i.e. raise hands, move into groups). </a:t>
            </a:r>
          </a:p>
          <a:p>
            <a:pPr marL="742950" lvl="1" indent="-285750">
              <a:buFont typeface="Arial" panose="020B0604020202020204" pitchFamily="34" charset="0"/>
              <a:buChar char="•"/>
            </a:pPr>
            <a:r>
              <a:rPr lang="en-US" sz="2000"/>
              <a:t>Put goal somewhere visually to regularly check in</a:t>
            </a:r>
          </a:p>
        </p:txBody>
      </p:sp>
      <p:graphicFrame>
        <p:nvGraphicFramePr>
          <p:cNvPr id="10" name="Table 10">
            <a:extLst>
              <a:ext uri="{FF2B5EF4-FFF2-40B4-BE49-F238E27FC236}">
                <a16:creationId xmlns:a16="http://schemas.microsoft.com/office/drawing/2014/main" id="{B6D658DA-0BF4-E107-BDEE-0710CAF7AC4E}"/>
              </a:ext>
            </a:extLst>
          </p:cNvPr>
          <p:cNvGraphicFramePr>
            <a:graphicFrameLocks noGrp="1"/>
          </p:cNvGraphicFramePr>
          <p:nvPr>
            <p:ph sz="quarter" idx="4"/>
            <p:extLst>
              <p:ext uri="{D42A27DB-BD31-4B8C-83A1-F6EECF244321}">
                <p14:modId xmlns:p14="http://schemas.microsoft.com/office/powerpoint/2010/main" val="1774073646"/>
              </p:ext>
            </p:extLst>
          </p:nvPr>
        </p:nvGraphicFramePr>
        <p:xfrm>
          <a:off x="7509933" y="1963190"/>
          <a:ext cx="4216401" cy="2260600"/>
        </p:xfrm>
        <a:graphic>
          <a:graphicData uri="http://schemas.openxmlformats.org/drawingml/2006/table">
            <a:tbl>
              <a:tblPr firstRow="1" bandRow="1">
                <a:tableStyleId>{5C22544A-7EE6-4342-B048-85BDC9FD1C3A}</a:tableStyleId>
              </a:tblPr>
              <a:tblGrid>
                <a:gridCol w="2425345">
                  <a:extLst>
                    <a:ext uri="{9D8B030D-6E8A-4147-A177-3AD203B41FA5}">
                      <a16:colId xmlns:a16="http://schemas.microsoft.com/office/drawing/2014/main" val="2310611446"/>
                    </a:ext>
                  </a:extLst>
                </a:gridCol>
                <a:gridCol w="859722">
                  <a:extLst>
                    <a:ext uri="{9D8B030D-6E8A-4147-A177-3AD203B41FA5}">
                      <a16:colId xmlns:a16="http://schemas.microsoft.com/office/drawing/2014/main" val="3201121761"/>
                    </a:ext>
                  </a:extLst>
                </a:gridCol>
                <a:gridCol w="931334">
                  <a:extLst>
                    <a:ext uri="{9D8B030D-6E8A-4147-A177-3AD203B41FA5}">
                      <a16:colId xmlns:a16="http://schemas.microsoft.com/office/drawing/2014/main" val="1254087444"/>
                    </a:ext>
                  </a:extLst>
                </a:gridCol>
              </a:tblGrid>
              <a:tr h="370840">
                <a:tc>
                  <a:txBody>
                    <a:bodyPr/>
                    <a:lstStyle/>
                    <a:p>
                      <a:r>
                        <a:rPr lang="en-US"/>
                        <a:t>Goal</a:t>
                      </a:r>
                    </a:p>
                  </a:txBody>
                  <a:tcPr/>
                </a:tc>
                <a:tc>
                  <a:txBody>
                    <a:bodyPr/>
                    <a:lstStyle/>
                    <a:p>
                      <a:r>
                        <a:rPr lang="en-US"/>
                        <a:t>Before</a:t>
                      </a:r>
                    </a:p>
                  </a:txBody>
                  <a:tcPr/>
                </a:tc>
                <a:tc>
                  <a:txBody>
                    <a:bodyPr/>
                    <a:lstStyle/>
                    <a:p>
                      <a:r>
                        <a:rPr lang="en-US"/>
                        <a:t>After</a:t>
                      </a:r>
                    </a:p>
                  </a:txBody>
                  <a:tcPr/>
                </a:tc>
                <a:extLst>
                  <a:ext uri="{0D108BD9-81ED-4DB2-BD59-A6C34878D82A}">
                    <a16:rowId xmlns:a16="http://schemas.microsoft.com/office/drawing/2014/main" val="2549027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Sabon Next LT"/>
                        </a:rPr>
                        <a:t>I can explain the importance of assessment in learning environments. </a:t>
                      </a:r>
                    </a:p>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46588303"/>
                  </a:ext>
                </a:extLst>
              </a:tr>
              <a:tr h="370840">
                <a:tc gridSpan="3">
                  <a:txBody>
                    <a:bodyPr/>
                    <a:lstStyle/>
                    <a:p>
                      <a:r>
                        <a:rPr lang="en-US" sz="1100"/>
                        <a:t>1 – I know nothing of this topic, 2 – I know a little or need a refresher, 3 – I know a lot, 4 – I can teach someone else about it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1262509"/>
                  </a:ext>
                </a:extLst>
              </a:tr>
            </a:tbl>
          </a:graphicData>
        </a:graphic>
      </p:graphicFrame>
      <p:sp>
        <p:nvSpPr>
          <p:cNvPr id="7" name="Slide Number Placeholder 6">
            <a:extLst>
              <a:ext uri="{FF2B5EF4-FFF2-40B4-BE49-F238E27FC236}">
                <a16:creationId xmlns:a16="http://schemas.microsoft.com/office/drawing/2014/main" id="{32DF2D29-78B1-545A-8FD8-FC7E85D2A489}"/>
              </a:ext>
            </a:extLst>
          </p:cNvPr>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268107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1181-D5E8-17CF-92C5-3253D7E43966}"/>
              </a:ext>
            </a:extLst>
          </p:cNvPr>
          <p:cNvSpPr>
            <a:spLocks noGrp="1"/>
          </p:cNvSpPr>
          <p:nvPr>
            <p:ph type="title"/>
          </p:nvPr>
        </p:nvSpPr>
        <p:spPr>
          <a:xfrm>
            <a:off x="601132" y="965200"/>
            <a:ext cx="5693664" cy="768096"/>
          </a:xfrm>
        </p:spPr>
        <p:txBody>
          <a:bodyPr/>
          <a:lstStyle/>
          <a:p>
            <a:r>
              <a:rPr lang="en-US"/>
              <a:t>Value of Self Assessment	</a:t>
            </a:r>
          </a:p>
        </p:txBody>
      </p:sp>
      <p:sp>
        <p:nvSpPr>
          <p:cNvPr id="3" name="Content Placeholder 2">
            <a:extLst>
              <a:ext uri="{FF2B5EF4-FFF2-40B4-BE49-F238E27FC236}">
                <a16:creationId xmlns:a16="http://schemas.microsoft.com/office/drawing/2014/main" id="{829DC30C-E0B9-9CD3-C3A9-E8C62CED4128}"/>
              </a:ext>
            </a:extLst>
          </p:cNvPr>
          <p:cNvSpPr>
            <a:spLocks noGrp="1"/>
          </p:cNvSpPr>
          <p:nvPr>
            <p:ph idx="1"/>
          </p:nvPr>
        </p:nvSpPr>
        <p:spPr>
          <a:xfrm>
            <a:off x="1360761" y="1867916"/>
            <a:ext cx="6721518" cy="3122168"/>
          </a:xfrm>
        </p:spPr>
        <p:txBody>
          <a:bodyPr/>
          <a:lstStyle/>
          <a:p>
            <a:pPr marL="342900" indent="-342900">
              <a:buFontTx/>
              <a:buChar char="-"/>
            </a:pPr>
            <a:r>
              <a:rPr lang="en-US"/>
              <a:t>Students become responsible for their own learning </a:t>
            </a:r>
          </a:p>
          <a:p>
            <a:pPr marL="342900" indent="-342900">
              <a:buFontTx/>
              <a:buChar char="-"/>
            </a:pPr>
            <a:r>
              <a:rPr lang="en-US"/>
              <a:t>Students are able to see progress in real time</a:t>
            </a:r>
          </a:p>
          <a:p>
            <a:pPr marL="342900" indent="-342900">
              <a:buFontTx/>
              <a:buChar char="-"/>
            </a:pPr>
            <a:r>
              <a:rPr lang="en-US"/>
              <a:t>Student progress can inform future lesson plans </a:t>
            </a:r>
          </a:p>
          <a:p>
            <a:pPr marL="342900" indent="-342900">
              <a:buFontTx/>
              <a:buChar char="-"/>
            </a:pPr>
            <a:endParaRPr lang="en-US"/>
          </a:p>
        </p:txBody>
      </p:sp>
      <p:pic>
        <p:nvPicPr>
          <p:cNvPr id="5" name="Picture 4" descr="A cartoon of a dog&#10;&#10;Description automatically generated">
            <a:extLst>
              <a:ext uri="{FF2B5EF4-FFF2-40B4-BE49-F238E27FC236}">
                <a16:creationId xmlns:a16="http://schemas.microsoft.com/office/drawing/2014/main" id="{093F5D2F-9AF9-5F4C-9B25-97C5F28AB1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4368800"/>
            <a:ext cx="2965855" cy="2489200"/>
          </a:xfrm>
          <a:prstGeom prst="rect">
            <a:avLst/>
          </a:prstGeom>
        </p:spPr>
      </p:pic>
    </p:spTree>
    <p:extLst>
      <p:ext uri="{BB962C8B-B14F-4D97-AF65-F5344CB8AC3E}">
        <p14:creationId xmlns:p14="http://schemas.microsoft.com/office/powerpoint/2010/main" val="205155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CAC6-29F6-574F-5ACB-CE5D8F236B71}"/>
              </a:ext>
            </a:extLst>
          </p:cNvPr>
          <p:cNvSpPr>
            <a:spLocks noGrp="1"/>
          </p:cNvSpPr>
          <p:nvPr>
            <p:ph type="title"/>
          </p:nvPr>
        </p:nvSpPr>
        <p:spPr/>
        <p:txBody>
          <a:bodyPr/>
          <a:lstStyle/>
          <a:p>
            <a:r>
              <a:rPr lang="en-US"/>
              <a:t>Frequent Quizzes</a:t>
            </a:r>
          </a:p>
        </p:txBody>
      </p:sp>
      <p:sp>
        <p:nvSpPr>
          <p:cNvPr id="3" name="Content Placeholder 2">
            <a:extLst>
              <a:ext uri="{FF2B5EF4-FFF2-40B4-BE49-F238E27FC236}">
                <a16:creationId xmlns:a16="http://schemas.microsoft.com/office/drawing/2014/main" id="{839E910F-FFD0-1D9B-E513-7056DD873EED}"/>
              </a:ext>
            </a:extLst>
          </p:cNvPr>
          <p:cNvSpPr>
            <a:spLocks noGrp="1"/>
          </p:cNvSpPr>
          <p:nvPr>
            <p:ph idx="1"/>
          </p:nvPr>
        </p:nvSpPr>
        <p:spPr/>
        <p:txBody>
          <a:bodyPr>
            <a:normAutofit fontScale="62500" lnSpcReduction="20000"/>
          </a:bodyPr>
          <a:lstStyle/>
          <a:p>
            <a:r>
              <a:rPr lang="en-US"/>
              <a:t> - Multiple short quizzes offered frequently tends to produce better outcomes than simply repeating or reviewing information</a:t>
            </a:r>
          </a:p>
          <a:p>
            <a:r>
              <a:rPr lang="en-US"/>
              <a:t> - quizzes should be announced and not a “surprise” for best learning outcomes  </a:t>
            </a:r>
          </a:p>
          <a:p>
            <a:r>
              <a:rPr lang="en-US"/>
              <a:t> - To help retain knowledge incorporate material from previous lessons, known as interleaving </a:t>
            </a:r>
          </a:p>
          <a:p>
            <a:r>
              <a:rPr lang="en-US"/>
              <a:t> - Standard checks are similar in that they provide frequent, brief assessments based on some standard being learned. Helpful to prepare for standardized exams. </a:t>
            </a:r>
          </a:p>
        </p:txBody>
      </p:sp>
    </p:spTree>
    <p:extLst>
      <p:ext uri="{BB962C8B-B14F-4D97-AF65-F5344CB8AC3E}">
        <p14:creationId xmlns:p14="http://schemas.microsoft.com/office/powerpoint/2010/main" val="146345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0FF8-DCC3-4A79-5DA9-C713339DC1AC}"/>
              </a:ext>
            </a:extLst>
          </p:cNvPr>
          <p:cNvSpPr>
            <a:spLocks noGrp="1"/>
          </p:cNvSpPr>
          <p:nvPr>
            <p:ph type="title"/>
          </p:nvPr>
        </p:nvSpPr>
        <p:spPr>
          <a:xfrm>
            <a:off x="3036486" y="1221291"/>
            <a:ext cx="7013448" cy="1627632"/>
          </a:xfrm>
        </p:spPr>
        <p:txBody>
          <a:bodyPr/>
          <a:lstStyle/>
          <a:p>
            <a:r>
              <a:rPr lang="en-US"/>
              <a:t>How do you learn and retain information?</a:t>
            </a:r>
            <a:br>
              <a:rPr lang="en-US"/>
            </a:br>
            <a:r>
              <a:rPr lang="en-US"/>
              <a:t>	</a:t>
            </a:r>
          </a:p>
        </p:txBody>
      </p:sp>
      <p:sp>
        <p:nvSpPr>
          <p:cNvPr id="4" name="Text Placeholder 3">
            <a:extLst>
              <a:ext uri="{FF2B5EF4-FFF2-40B4-BE49-F238E27FC236}">
                <a16:creationId xmlns:a16="http://schemas.microsoft.com/office/drawing/2014/main" id="{0E7779B4-18C9-7448-FE18-402A04E63F21}"/>
              </a:ext>
            </a:extLst>
          </p:cNvPr>
          <p:cNvSpPr>
            <a:spLocks noGrp="1"/>
          </p:cNvSpPr>
          <p:nvPr>
            <p:ph type="body" sz="quarter" idx="13"/>
          </p:nvPr>
        </p:nvSpPr>
        <p:spPr>
          <a:xfrm>
            <a:off x="4365752" y="2848923"/>
            <a:ext cx="5684182" cy="2201334"/>
          </a:xfrm>
        </p:spPr>
        <p:txBody>
          <a:bodyPr>
            <a:normAutofit/>
          </a:bodyPr>
          <a:lstStyle/>
          <a:p>
            <a:r>
              <a:rPr lang="en-US"/>
              <a:t>Research suggests that most strategies that people use such as reading, highlighting, underlining, and repeating it over and over are a waste of time. </a:t>
            </a:r>
          </a:p>
        </p:txBody>
      </p:sp>
      <p:sp>
        <p:nvSpPr>
          <p:cNvPr id="6" name="Slide Number Placeholder 5">
            <a:extLst>
              <a:ext uri="{FF2B5EF4-FFF2-40B4-BE49-F238E27FC236}">
                <a16:creationId xmlns:a16="http://schemas.microsoft.com/office/drawing/2014/main" id="{4329BF30-3217-777E-E7C3-E4BA0002A335}"/>
              </a:ext>
            </a:extLst>
          </p:cNvPr>
          <p:cNvSpPr>
            <a:spLocks noGrp="1"/>
          </p:cNvSpPr>
          <p:nvPr>
            <p:ph type="sldNum" sz="quarter" idx="12"/>
          </p:nvPr>
        </p:nvSpPr>
        <p:spPr/>
        <p:txBody>
          <a:bodyPr/>
          <a:lstStyle/>
          <a:p>
            <a:fld id="{48F63A3B-78C7-47BE-AE5E-E10140E04643}" type="slidenum">
              <a:rPr lang="en-US" smtClean="0"/>
              <a:t>13</a:t>
            </a:fld>
            <a:endParaRPr lang="en-US"/>
          </a:p>
        </p:txBody>
      </p:sp>
    </p:spTree>
    <p:extLst>
      <p:ext uri="{BB962C8B-B14F-4D97-AF65-F5344CB8AC3E}">
        <p14:creationId xmlns:p14="http://schemas.microsoft.com/office/powerpoint/2010/main" val="103801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E9F9-DDA8-829D-29F1-58520DFD8A24}"/>
              </a:ext>
            </a:extLst>
          </p:cNvPr>
          <p:cNvSpPr>
            <a:spLocks noGrp="1"/>
          </p:cNvSpPr>
          <p:nvPr>
            <p:ph type="ctrTitle"/>
          </p:nvPr>
        </p:nvSpPr>
        <p:spPr>
          <a:xfrm>
            <a:off x="1527047" y="1975104"/>
            <a:ext cx="6736419" cy="667512"/>
          </a:xfrm>
        </p:spPr>
        <p:txBody>
          <a:bodyPr/>
          <a:lstStyle/>
          <a:p>
            <a:r>
              <a:rPr lang="en-US"/>
              <a:t>Building Pathways</a:t>
            </a:r>
          </a:p>
        </p:txBody>
      </p:sp>
      <p:sp>
        <p:nvSpPr>
          <p:cNvPr id="3" name="Subtitle 2">
            <a:extLst>
              <a:ext uri="{FF2B5EF4-FFF2-40B4-BE49-F238E27FC236}">
                <a16:creationId xmlns:a16="http://schemas.microsoft.com/office/drawing/2014/main" id="{71F79C07-65DC-67D3-998D-2FD74D13D582}"/>
              </a:ext>
            </a:extLst>
          </p:cNvPr>
          <p:cNvSpPr>
            <a:spLocks noGrp="1"/>
          </p:cNvSpPr>
          <p:nvPr>
            <p:ph type="subTitle" idx="1"/>
          </p:nvPr>
        </p:nvSpPr>
        <p:spPr>
          <a:xfrm>
            <a:off x="438912" y="3256077"/>
            <a:ext cx="4785021" cy="2176272"/>
          </a:xfrm>
        </p:spPr>
        <p:txBody>
          <a:bodyPr>
            <a:normAutofit lnSpcReduction="10000"/>
          </a:bodyPr>
          <a:lstStyle/>
          <a:p>
            <a:r>
              <a:rPr lang="en-US"/>
              <a:t>Recalling information through self assessment, frequent quizzes, explaining material to someone else,  or even study techniques like flashcard helps build the pathway of retrieving information.  </a:t>
            </a:r>
          </a:p>
        </p:txBody>
      </p:sp>
      <p:pic>
        <p:nvPicPr>
          <p:cNvPr id="4" name="Picture 3" descr="A dirt path through a forest&#10;&#10;Description automatically generated">
            <a:extLst>
              <a:ext uri="{FF2B5EF4-FFF2-40B4-BE49-F238E27FC236}">
                <a16:creationId xmlns:a16="http://schemas.microsoft.com/office/drawing/2014/main" id="{16F0F9A7-CB1C-39B0-65FC-D6BFD18E27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97679" y="2858144"/>
            <a:ext cx="5356145" cy="4025478"/>
          </a:xfrm>
          <a:prstGeom prst="rect">
            <a:avLst/>
          </a:prstGeom>
        </p:spPr>
      </p:pic>
    </p:spTree>
    <p:extLst>
      <p:ext uri="{BB962C8B-B14F-4D97-AF65-F5344CB8AC3E}">
        <p14:creationId xmlns:p14="http://schemas.microsoft.com/office/powerpoint/2010/main" val="428821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8540-840D-7130-9914-67987E1D719B}"/>
              </a:ext>
            </a:extLst>
          </p:cNvPr>
          <p:cNvSpPr>
            <a:spLocks noGrp="1"/>
          </p:cNvSpPr>
          <p:nvPr>
            <p:ph type="title"/>
          </p:nvPr>
        </p:nvSpPr>
        <p:spPr>
          <a:xfrm>
            <a:off x="1365802" y="290990"/>
            <a:ext cx="6959903" cy="3703207"/>
          </a:xfrm>
        </p:spPr>
        <p:txBody>
          <a:bodyPr anchor="b">
            <a:noAutofit/>
          </a:bodyPr>
          <a:lstStyle/>
          <a:p>
            <a:pPr>
              <a:lnSpc>
                <a:spcPct val="90000"/>
              </a:lnSpc>
            </a:pPr>
            <a:r>
              <a:rPr lang="en-US" sz="6600"/>
              <a:t>So how does this help students learn?</a:t>
            </a:r>
          </a:p>
        </p:txBody>
      </p:sp>
      <p:sp>
        <p:nvSpPr>
          <p:cNvPr id="10" name="Content Placeholder 2">
            <a:extLst>
              <a:ext uri="{FF2B5EF4-FFF2-40B4-BE49-F238E27FC236}">
                <a16:creationId xmlns:a16="http://schemas.microsoft.com/office/drawing/2014/main" id="{62AB402F-2C94-502F-6BEF-62715CFB02CC}"/>
              </a:ext>
            </a:extLst>
          </p:cNvPr>
          <p:cNvSpPr>
            <a:spLocks noGrp="1"/>
          </p:cNvSpPr>
          <p:nvPr>
            <p:ph idx="1"/>
          </p:nvPr>
        </p:nvSpPr>
        <p:spPr>
          <a:xfrm>
            <a:off x="1364743" y="3995098"/>
            <a:ext cx="6019904" cy="1547609"/>
          </a:xfrm>
        </p:spPr>
        <p:txBody>
          <a:bodyPr vert="horz" lIns="91440" tIns="45720" rIns="91440" bIns="45720" rtlCol="0" anchor="t">
            <a:noAutofit/>
          </a:bodyPr>
          <a:lstStyle/>
          <a:p>
            <a:r>
              <a:rPr lang="en-US" sz="2800">
                <a:cs typeface="Sabon Next LT"/>
              </a:rPr>
              <a:t> "The purpose of thinking is to generate new ideas." </a:t>
            </a:r>
          </a:p>
        </p:txBody>
      </p:sp>
      <p:sp>
        <p:nvSpPr>
          <p:cNvPr id="5" name="Slide Number Placeholder 4">
            <a:extLst>
              <a:ext uri="{FF2B5EF4-FFF2-40B4-BE49-F238E27FC236}">
                <a16:creationId xmlns:a16="http://schemas.microsoft.com/office/drawing/2014/main" id="{5320A9BD-92D9-C32D-DC5C-1AEA6BFC409F}"/>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15</a:t>
            </a:fld>
            <a:endParaRPr lang="en-US"/>
          </a:p>
        </p:txBody>
      </p:sp>
      <p:sp>
        <p:nvSpPr>
          <p:cNvPr id="3" name="TextBox 2">
            <a:extLst>
              <a:ext uri="{FF2B5EF4-FFF2-40B4-BE49-F238E27FC236}">
                <a16:creationId xmlns:a16="http://schemas.microsoft.com/office/drawing/2014/main" id="{8255D584-09F5-CCED-2C1E-0457281DBFDC}"/>
              </a:ext>
            </a:extLst>
          </p:cNvPr>
          <p:cNvSpPr txBox="1"/>
          <p:nvPr/>
        </p:nvSpPr>
        <p:spPr>
          <a:xfrm>
            <a:off x="9448800" y="621574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badi"/>
              </a:rPr>
              <a:t>(Pollock &amp; Tolone, 2021, p. 93) </a:t>
            </a:r>
            <a:endParaRPr lang="en-US"/>
          </a:p>
        </p:txBody>
      </p:sp>
    </p:spTree>
    <p:extLst>
      <p:ext uri="{BB962C8B-B14F-4D97-AF65-F5344CB8AC3E}">
        <p14:creationId xmlns:p14="http://schemas.microsoft.com/office/powerpoint/2010/main" val="1783646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close-up of a white text&#10;&#10;Description automatically generated">
            <a:extLst>
              <a:ext uri="{FF2B5EF4-FFF2-40B4-BE49-F238E27FC236}">
                <a16:creationId xmlns:a16="http://schemas.microsoft.com/office/drawing/2014/main" id="{7EEB8AD7-4C0F-30F6-87F6-85AFF5495CE6}"/>
              </a:ext>
            </a:extLst>
          </p:cNvPr>
          <p:cNvPicPr>
            <a:picLocks noGrp="1" noChangeAspect="1"/>
          </p:cNvPicPr>
          <p:nvPr>
            <p:ph idx="1"/>
          </p:nvPr>
        </p:nvPicPr>
        <p:blipFill>
          <a:blip r:embed="rId2"/>
          <a:stretch>
            <a:fillRect/>
          </a:stretch>
        </p:blipFill>
        <p:spPr>
          <a:xfrm>
            <a:off x="2952800" y="-29962"/>
            <a:ext cx="9241776" cy="6908585"/>
          </a:xfrm>
          <a:noFill/>
        </p:spPr>
      </p:pic>
      <p:sp>
        <p:nvSpPr>
          <p:cNvPr id="4" name="Slide Number Placeholder 3">
            <a:extLst>
              <a:ext uri="{FF2B5EF4-FFF2-40B4-BE49-F238E27FC236}">
                <a16:creationId xmlns:a16="http://schemas.microsoft.com/office/drawing/2014/main" id="{30EDFF61-17F4-6169-6B8A-9F28E0F97BD5}"/>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16</a:t>
            </a:fld>
            <a:endParaRPr lang="en-US"/>
          </a:p>
        </p:txBody>
      </p:sp>
    </p:spTree>
    <p:extLst>
      <p:ext uri="{BB962C8B-B14F-4D97-AF65-F5344CB8AC3E}">
        <p14:creationId xmlns:p14="http://schemas.microsoft.com/office/powerpoint/2010/main" val="3846503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DE08-D2DD-070F-7049-4A7F5B05D906}"/>
              </a:ext>
            </a:extLst>
          </p:cNvPr>
          <p:cNvSpPr>
            <a:spLocks noGrp="1"/>
          </p:cNvSpPr>
          <p:nvPr>
            <p:ph type="title"/>
          </p:nvPr>
        </p:nvSpPr>
        <p:spPr>
          <a:xfrm>
            <a:off x="429444" y="68697"/>
            <a:ext cx="6241351" cy="1540360"/>
          </a:xfrm>
        </p:spPr>
        <p:txBody>
          <a:bodyPr/>
          <a:lstStyle/>
          <a:p>
            <a:r>
              <a:rPr lang="en-US"/>
              <a:t>A Neuroscience lens</a:t>
            </a:r>
          </a:p>
        </p:txBody>
      </p:sp>
      <p:sp>
        <p:nvSpPr>
          <p:cNvPr id="5" name="TextBox 4">
            <a:extLst>
              <a:ext uri="{FF2B5EF4-FFF2-40B4-BE49-F238E27FC236}">
                <a16:creationId xmlns:a16="http://schemas.microsoft.com/office/drawing/2014/main" id="{ACB2CBF2-EFFA-9248-712A-1BF6FDFD0F4C}"/>
              </a:ext>
            </a:extLst>
          </p:cNvPr>
          <p:cNvSpPr txBox="1"/>
          <p:nvPr/>
        </p:nvSpPr>
        <p:spPr>
          <a:xfrm>
            <a:off x="967382" y="3437929"/>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91D12BB-3370-6D14-D5C9-1A07BC27FF9F}"/>
              </a:ext>
            </a:extLst>
          </p:cNvPr>
          <p:cNvSpPr txBox="1"/>
          <p:nvPr/>
        </p:nvSpPr>
        <p:spPr>
          <a:xfrm>
            <a:off x="326014" y="1603189"/>
            <a:ext cx="6546756"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6"/>
                </a:solidFill>
                <a:latin typeface="Arial"/>
                <a:cs typeface="Arial"/>
              </a:rPr>
              <a:t>Building neural networks stems helps with:</a:t>
            </a:r>
          </a:p>
          <a:p>
            <a:endParaRPr lang="en-US" sz="2800">
              <a:solidFill>
                <a:schemeClr val="accent6"/>
              </a:solidFill>
              <a:latin typeface="Arial"/>
              <a:cs typeface="Arial"/>
            </a:endParaRPr>
          </a:p>
          <a:p>
            <a:pPr marL="285750" indent="-285750">
              <a:buFont typeface="Courier New"/>
              <a:buChar char="o"/>
            </a:pPr>
            <a:r>
              <a:rPr lang="en-US" sz="2800">
                <a:solidFill>
                  <a:schemeClr val="accent6"/>
                </a:solidFill>
                <a:latin typeface="Arial"/>
                <a:cs typeface="Arial"/>
              </a:rPr>
              <a:t>Processing information and remembering it by creating new connections and knowledge </a:t>
            </a:r>
          </a:p>
          <a:p>
            <a:endParaRPr lang="en-US" sz="2800">
              <a:solidFill>
                <a:schemeClr val="accent6"/>
              </a:solidFill>
              <a:latin typeface="Arial"/>
              <a:cs typeface="Arial"/>
            </a:endParaRPr>
          </a:p>
          <a:p>
            <a:pPr marL="285750" indent="-285750">
              <a:buFont typeface="Courier New"/>
              <a:buChar char="o"/>
            </a:pPr>
            <a:r>
              <a:rPr lang="en-US" sz="2800">
                <a:solidFill>
                  <a:schemeClr val="accent6"/>
                </a:solidFill>
                <a:latin typeface="Arial"/>
                <a:cs typeface="Arial"/>
              </a:rPr>
              <a:t>With the GANAG model, students can reorganize new information that is given to help them gain insight that makes sense to </a:t>
            </a:r>
            <a:r>
              <a:rPr lang="en-US" sz="2800" i="1">
                <a:solidFill>
                  <a:schemeClr val="accent6"/>
                </a:solidFill>
                <a:latin typeface="Arial"/>
                <a:cs typeface="Arial"/>
              </a:rPr>
              <a:t>them</a:t>
            </a:r>
            <a:br>
              <a:rPr lang="en-US" sz="2400">
                <a:latin typeface="Arial"/>
                <a:cs typeface="Arial"/>
              </a:rPr>
            </a:br>
            <a:endParaRPr lang="en-US" sz="2400">
              <a:solidFill>
                <a:srgbClr val="1F2C8F"/>
              </a:solidFill>
              <a:latin typeface="Arial"/>
              <a:cs typeface="Arial"/>
            </a:endParaRPr>
          </a:p>
          <a:p>
            <a:endParaRPr lang="en-US">
              <a:solidFill>
                <a:schemeClr val="accent6"/>
              </a:solidFill>
              <a:latin typeface="Arial"/>
              <a:cs typeface="Arial"/>
            </a:endParaRPr>
          </a:p>
        </p:txBody>
      </p:sp>
      <p:pic>
        <p:nvPicPr>
          <p:cNvPr id="8" name="Picture 7" descr="A red and blue brain with blue and red lines&#10;&#10;Description automatically generated">
            <a:extLst>
              <a:ext uri="{FF2B5EF4-FFF2-40B4-BE49-F238E27FC236}">
                <a16:creationId xmlns:a16="http://schemas.microsoft.com/office/drawing/2014/main" id="{0E270339-1411-01E3-26BE-D38E9EF1B305}"/>
              </a:ext>
            </a:extLst>
          </p:cNvPr>
          <p:cNvPicPr>
            <a:picLocks noChangeAspect="1"/>
          </p:cNvPicPr>
          <p:nvPr/>
        </p:nvPicPr>
        <p:blipFill>
          <a:blip r:embed="rId2"/>
          <a:stretch>
            <a:fillRect/>
          </a:stretch>
        </p:blipFill>
        <p:spPr>
          <a:xfrm>
            <a:off x="7476699" y="1898177"/>
            <a:ext cx="3800901" cy="3800901"/>
          </a:xfrm>
          <a:prstGeom prst="rect">
            <a:avLst/>
          </a:prstGeom>
        </p:spPr>
      </p:pic>
    </p:spTree>
    <p:extLst>
      <p:ext uri="{BB962C8B-B14F-4D97-AF65-F5344CB8AC3E}">
        <p14:creationId xmlns:p14="http://schemas.microsoft.com/office/powerpoint/2010/main" val="179382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0FB8-6F5D-3464-8589-7E21C9AEB4C4}"/>
              </a:ext>
            </a:extLst>
          </p:cNvPr>
          <p:cNvSpPr>
            <a:spLocks noGrp="1"/>
          </p:cNvSpPr>
          <p:nvPr>
            <p:ph type="title"/>
          </p:nvPr>
        </p:nvSpPr>
        <p:spPr>
          <a:xfrm>
            <a:off x="1615505" y="1670987"/>
            <a:ext cx="7670075" cy="987759"/>
          </a:xfrm>
        </p:spPr>
        <p:txBody>
          <a:bodyPr/>
          <a:lstStyle/>
          <a:p>
            <a:r>
              <a:rPr lang="en-US" dirty="0"/>
              <a:t>Thinking skills </a:t>
            </a:r>
          </a:p>
        </p:txBody>
      </p:sp>
      <p:pic>
        <p:nvPicPr>
          <p:cNvPr id="6" name="Content Placeholder 5" descr="A profile of a person&amp;#39;s head with colorful circles and dots&#10;&#10;Description automatically generated">
            <a:extLst>
              <a:ext uri="{FF2B5EF4-FFF2-40B4-BE49-F238E27FC236}">
                <a16:creationId xmlns:a16="http://schemas.microsoft.com/office/drawing/2014/main" id="{140053A3-30E6-93AE-E68D-251FE87206DF}"/>
              </a:ext>
            </a:extLst>
          </p:cNvPr>
          <p:cNvPicPr>
            <a:picLocks noGrp="1" noChangeAspect="1"/>
          </p:cNvPicPr>
          <p:nvPr>
            <p:ph idx="1"/>
          </p:nvPr>
        </p:nvPicPr>
        <p:blipFill>
          <a:blip r:embed="rId2"/>
          <a:stretch>
            <a:fillRect/>
          </a:stretch>
        </p:blipFill>
        <p:spPr>
          <a:xfrm>
            <a:off x="2217076" y="2712074"/>
            <a:ext cx="4531199" cy="2576441"/>
          </a:xfrm>
        </p:spPr>
      </p:pic>
      <p:sp>
        <p:nvSpPr>
          <p:cNvPr id="4" name="Slide Number Placeholder 3">
            <a:extLst>
              <a:ext uri="{FF2B5EF4-FFF2-40B4-BE49-F238E27FC236}">
                <a16:creationId xmlns:a16="http://schemas.microsoft.com/office/drawing/2014/main" id="{FE03F3E6-CCE8-1BE7-8BA3-DDB7ED425783}"/>
              </a:ext>
            </a:extLst>
          </p:cNvPr>
          <p:cNvSpPr>
            <a:spLocks noGrp="1"/>
          </p:cNvSpPr>
          <p:nvPr>
            <p:ph type="sldNum" sz="quarter" idx="12"/>
          </p:nvPr>
        </p:nvSpPr>
        <p:spPr/>
        <p:txBody>
          <a:bodyPr/>
          <a:lstStyle/>
          <a:p>
            <a:fld id="{48F63A3B-78C7-47BE-AE5E-E10140E04643}" type="slidenum">
              <a:rPr lang="en-US" dirty="0"/>
              <a:t>18</a:t>
            </a:fld>
            <a:endParaRPr lang="en-US"/>
          </a:p>
        </p:txBody>
      </p:sp>
    </p:spTree>
    <p:extLst>
      <p:ext uri="{BB962C8B-B14F-4D97-AF65-F5344CB8AC3E}">
        <p14:creationId xmlns:p14="http://schemas.microsoft.com/office/powerpoint/2010/main" val="414344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32BB-44AF-7E7D-DAFE-2D717BE3BB5A}"/>
              </a:ext>
            </a:extLst>
          </p:cNvPr>
          <p:cNvSpPr>
            <a:spLocks noGrp="1"/>
          </p:cNvSpPr>
          <p:nvPr>
            <p:ph type="title"/>
          </p:nvPr>
        </p:nvSpPr>
        <p:spPr/>
        <p:txBody>
          <a:bodyPr/>
          <a:lstStyle/>
          <a:p>
            <a:r>
              <a:rPr lang="en-US"/>
              <a:t>Association</a:t>
            </a:r>
          </a:p>
        </p:txBody>
      </p:sp>
      <p:sp>
        <p:nvSpPr>
          <p:cNvPr id="3" name="Subtitle 2">
            <a:extLst>
              <a:ext uri="{FF2B5EF4-FFF2-40B4-BE49-F238E27FC236}">
                <a16:creationId xmlns:a16="http://schemas.microsoft.com/office/drawing/2014/main" id="{3BCCFE79-15C6-9CDF-760E-814D3A37077E}"/>
              </a:ext>
            </a:extLst>
          </p:cNvPr>
          <p:cNvSpPr>
            <a:spLocks noGrp="1"/>
          </p:cNvSpPr>
          <p:nvPr>
            <p:ph type="body" idx="1"/>
          </p:nvPr>
        </p:nvSpPr>
        <p:spPr/>
        <p:txBody>
          <a:bodyPr/>
          <a:lstStyle/>
          <a:p>
            <a:r>
              <a:rPr lang="en-US">
                <a:latin typeface="Arial"/>
                <a:cs typeface="Arial"/>
              </a:rPr>
              <a:t>compare</a:t>
            </a:r>
            <a:endParaRPr lang="en-US"/>
          </a:p>
        </p:txBody>
      </p:sp>
      <p:pic>
        <p:nvPicPr>
          <p:cNvPr id="5" name="Picture Placeholder 4" descr="A person and person sitting on a scale&#10;&#10;Description automatically generated">
            <a:extLst>
              <a:ext uri="{FF2B5EF4-FFF2-40B4-BE49-F238E27FC236}">
                <a16:creationId xmlns:a16="http://schemas.microsoft.com/office/drawing/2014/main" id="{EF6BA477-0EFD-9D58-4542-85CDB9AD16E7}"/>
              </a:ext>
            </a:extLst>
          </p:cNvPr>
          <p:cNvPicPr>
            <a:picLocks noGrp="1" noChangeAspect="1"/>
          </p:cNvPicPr>
          <p:nvPr>
            <p:ph type="pic" sz="quarter" idx="23"/>
          </p:nvPr>
        </p:nvPicPr>
        <p:blipFill>
          <a:blip r:embed="rId2"/>
          <a:srcRect l="15993" r="15993"/>
          <a:stretch/>
        </p:blipFill>
        <p:spPr>
          <a:xfrm>
            <a:off x="1459212" y="1920403"/>
            <a:ext cx="1721269" cy="1165992"/>
          </a:xfrm>
        </p:spPr>
      </p:pic>
      <p:sp>
        <p:nvSpPr>
          <p:cNvPr id="34" name="Text Placeholder 33">
            <a:extLst>
              <a:ext uri="{FF2B5EF4-FFF2-40B4-BE49-F238E27FC236}">
                <a16:creationId xmlns:a16="http://schemas.microsoft.com/office/drawing/2014/main" id="{C2E8F02E-93AC-0C24-87E1-4851020B17C9}"/>
              </a:ext>
            </a:extLst>
          </p:cNvPr>
          <p:cNvSpPr>
            <a:spLocks noGrp="1"/>
          </p:cNvSpPr>
          <p:nvPr>
            <p:ph type="body" sz="quarter" idx="18"/>
          </p:nvPr>
        </p:nvSpPr>
        <p:spPr/>
        <p:txBody>
          <a:bodyPr>
            <a:normAutofit/>
          </a:bodyPr>
          <a:lstStyle/>
          <a:p>
            <a:pPr marL="347345" indent="-347345"/>
            <a:r>
              <a:rPr lang="en-US" sz="1800">
                <a:cs typeface="Sabon Next LT"/>
              </a:rPr>
              <a:t>Being able to identify similarities and differences </a:t>
            </a:r>
          </a:p>
        </p:txBody>
      </p:sp>
      <p:sp>
        <p:nvSpPr>
          <p:cNvPr id="4" name="Text Placeholder 3">
            <a:extLst>
              <a:ext uri="{FF2B5EF4-FFF2-40B4-BE49-F238E27FC236}">
                <a16:creationId xmlns:a16="http://schemas.microsoft.com/office/drawing/2014/main" id="{6970B6E8-CDD7-638D-6618-7160E61EA384}"/>
              </a:ext>
            </a:extLst>
          </p:cNvPr>
          <p:cNvSpPr>
            <a:spLocks noGrp="1"/>
          </p:cNvSpPr>
          <p:nvPr>
            <p:ph type="body" sz="quarter" idx="15"/>
          </p:nvPr>
        </p:nvSpPr>
        <p:spPr/>
        <p:txBody>
          <a:bodyPr/>
          <a:lstStyle/>
          <a:p>
            <a:r>
              <a:rPr lang="en-US">
                <a:latin typeface="Arial"/>
                <a:cs typeface="Arial"/>
              </a:rPr>
              <a:t>Classify</a:t>
            </a:r>
            <a:endParaRPr lang="en-US"/>
          </a:p>
        </p:txBody>
      </p:sp>
      <p:pic>
        <p:nvPicPr>
          <p:cNvPr id="8" name="Picture Placeholder 7" descr="A close-up of a card&#10;&#10;Description automatically generated">
            <a:extLst>
              <a:ext uri="{FF2B5EF4-FFF2-40B4-BE49-F238E27FC236}">
                <a16:creationId xmlns:a16="http://schemas.microsoft.com/office/drawing/2014/main" id="{9C26D966-9428-33B5-57CC-92E8886DAD28}"/>
              </a:ext>
            </a:extLst>
          </p:cNvPr>
          <p:cNvPicPr>
            <a:picLocks noGrp="1" noChangeAspect="1"/>
          </p:cNvPicPr>
          <p:nvPr>
            <p:ph type="pic" sz="quarter" idx="25"/>
          </p:nvPr>
        </p:nvPicPr>
        <p:blipFill>
          <a:blip r:embed="rId3"/>
          <a:srcRect/>
          <a:stretch/>
        </p:blipFill>
        <p:spPr>
          <a:xfrm>
            <a:off x="5420336" y="1921870"/>
            <a:ext cx="1393432" cy="1411153"/>
          </a:xfrm>
        </p:spPr>
      </p:pic>
      <p:sp>
        <p:nvSpPr>
          <p:cNvPr id="36" name="Text Placeholder 35">
            <a:extLst>
              <a:ext uri="{FF2B5EF4-FFF2-40B4-BE49-F238E27FC236}">
                <a16:creationId xmlns:a16="http://schemas.microsoft.com/office/drawing/2014/main" id="{F33DD37F-B326-659C-395F-73DD17C1CD8D}"/>
              </a:ext>
            </a:extLst>
          </p:cNvPr>
          <p:cNvSpPr>
            <a:spLocks noGrp="1"/>
          </p:cNvSpPr>
          <p:nvPr>
            <p:ph type="body" sz="quarter" idx="21"/>
          </p:nvPr>
        </p:nvSpPr>
        <p:spPr/>
        <p:txBody>
          <a:bodyPr>
            <a:normAutofit/>
          </a:bodyPr>
          <a:lstStyle/>
          <a:p>
            <a:pPr marL="347345" indent="-347345"/>
            <a:r>
              <a:rPr lang="en-US" sz="1800">
                <a:cs typeface="Sabon Next LT"/>
              </a:rPr>
              <a:t>Grouping items together that share similar traits</a:t>
            </a:r>
          </a:p>
        </p:txBody>
      </p:sp>
      <p:sp>
        <p:nvSpPr>
          <p:cNvPr id="32" name="Text Placeholder 31">
            <a:extLst>
              <a:ext uri="{FF2B5EF4-FFF2-40B4-BE49-F238E27FC236}">
                <a16:creationId xmlns:a16="http://schemas.microsoft.com/office/drawing/2014/main" id="{B77C015B-2B2B-FC2C-B2A5-6B6A494CD9AB}"/>
              </a:ext>
            </a:extLst>
          </p:cNvPr>
          <p:cNvSpPr>
            <a:spLocks noGrp="1"/>
          </p:cNvSpPr>
          <p:nvPr>
            <p:ph type="body" sz="quarter" idx="17"/>
          </p:nvPr>
        </p:nvSpPr>
        <p:spPr/>
        <p:txBody>
          <a:bodyPr/>
          <a:lstStyle/>
          <a:p>
            <a:r>
              <a:rPr lang="en-US">
                <a:latin typeface="Arial"/>
                <a:cs typeface="Arial"/>
              </a:rPr>
              <a:t>Make analogies</a:t>
            </a:r>
            <a:endParaRPr lang="en-US"/>
          </a:p>
        </p:txBody>
      </p:sp>
      <p:pic>
        <p:nvPicPr>
          <p:cNvPr id="9" name="Picture Placeholder 8" descr="A close-up of a puzzle&#10;&#10;Description automatically generated">
            <a:extLst>
              <a:ext uri="{FF2B5EF4-FFF2-40B4-BE49-F238E27FC236}">
                <a16:creationId xmlns:a16="http://schemas.microsoft.com/office/drawing/2014/main" id="{F67B59BC-9094-2C80-B78E-1D072E735F5A}"/>
              </a:ext>
            </a:extLst>
          </p:cNvPr>
          <p:cNvPicPr>
            <a:picLocks noGrp="1" noChangeAspect="1"/>
          </p:cNvPicPr>
          <p:nvPr>
            <p:ph type="pic" sz="quarter" idx="24"/>
          </p:nvPr>
        </p:nvPicPr>
        <p:blipFill>
          <a:blip r:embed="rId4"/>
          <a:srcRect l="23580" r="23580"/>
          <a:stretch/>
        </p:blipFill>
        <p:spPr>
          <a:xfrm>
            <a:off x="8883209" y="2134447"/>
            <a:ext cx="1830385" cy="972163"/>
          </a:xfrm>
        </p:spPr>
      </p:pic>
      <p:sp>
        <p:nvSpPr>
          <p:cNvPr id="38" name="Text Placeholder 37">
            <a:extLst>
              <a:ext uri="{FF2B5EF4-FFF2-40B4-BE49-F238E27FC236}">
                <a16:creationId xmlns:a16="http://schemas.microsoft.com/office/drawing/2014/main" id="{61366759-69F8-6A94-AB68-D14C3C80F558}"/>
              </a:ext>
            </a:extLst>
          </p:cNvPr>
          <p:cNvSpPr>
            <a:spLocks noGrp="1"/>
          </p:cNvSpPr>
          <p:nvPr>
            <p:ph type="body" sz="quarter" idx="22"/>
          </p:nvPr>
        </p:nvSpPr>
        <p:spPr/>
        <p:txBody>
          <a:bodyPr>
            <a:normAutofit/>
          </a:bodyPr>
          <a:lstStyle/>
          <a:p>
            <a:pPr marL="347345" indent="-347345"/>
            <a:r>
              <a:rPr lang="en-US" sz="1800">
                <a:cs typeface="Sabon Next LT"/>
              </a:rPr>
              <a:t>Recognizing patterns or relationships between situations that are both known and unknown</a:t>
            </a:r>
          </a:p>
        </p:txBody>
      </p:sp>
    </p:spTree>
    <p:extLst>
      <p:ext uri="{BB962C8B-B14F-4D97-AF65-F5344CB8AC3E}">
        <p14:creationId xmlns:p14="http://schemas.microsoft.com/office/powerpoint/2010/main" val="234168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758952" y="1216152"/>
            <a:ext cx="10671048" cy="768096"/>
          </a:xfrm>
        </p:spPr>
        <p:txBody>
          <a:bodyPr anchor="b">
            <a:normAutofit/>
          </a:bodyPr>
          <a:lstStyle/>
          <a:p>
            <a:pPr>
              <a:lnSpc>
                <a:spcPct val="90000"/>
              </a:lnSpc>
            </a:pPr>
            <a:r>
              <a:rPr lang="en-US" sz="2400" b="1"/>
              <a:t>Goals</a:t>
            </a:r>
            <a:br>
              <a:rPr lang="en-US" sz="2400" b="1"/>
            </a:br>
            <a:r>
              <a:rPr lang="en-US" sz="2400" b="1"/>
              <a:t>After today students should be able to:</a:t>
            </a:r>
          </a:p>
        </p:txBody>
      </p:sp>
      <p:sp>
        <p:nvSpPr>
          <p:cNvPr id="11" name="Slide Number Placeholder 4">
            <a:extLst>
              <a:ext uri="{FF2B5EF4-FFF2-40B4-BE49-F238E27FC236}">
                <a16:creationId xmlns:a16="http://schemas.microsoft.com/office/drawing/2014/main" id="{F6C23158-CDBF-7D55-FE80-40CACA907F43}"/>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2</a:t>
            </a:fld>
            <a:endParaRPr lang="en-US"/>
          </a:p>
        </p:txBody>
      </p:sp>
      <p:graphicFrame>
        <p:nvGraphicFramePr>
          <p:cNvPr id="5" name="Content Placeholder 2">
            <a:extLst>
              <a:ext uri="{FF2B5EF4-FFF2-40B4-BE49-F238E27FC236}">
                <a16:creationId xmlns:a16="http://schemas.microsoft.com/office/drawing/2014/main" id="{E8B71E69-785B-0BF8-4EC9-CD97B319CF82}"/>
              </a:ext>
            </a:extLst>
          </p:cNvPr>
          <p:cNvGraphicFramePr>
            <a:graphicFrameLocks noGrp="1"/>
          </p:cNvGraphicFramePr>
          <p:nvPr>
            <p:ph sz="half" idx="1"/>
            <p:extLst>
              <p:ext uri="{D42A27DB-BD31-4B8C-83A1-F6EECF244321}">
                <p14:modId xmlns:p14="http://schemas.microsoft.com/office/powerpoint/2010/main" val="2043220295"/>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32BB-44AF-7E7D-DAFE-2D717BE3BB5A}"/>
              </a:ext>
            </a:extLst>
          </p:cNvPr>
          <p:cNvSpPr>
            <a:spLocks noGrp="1"/>
          </p:cNvSpPr>
          <p:nvPr>
            <p:ph type="title"/>
          </p:nvPr>
        </p:nvSpPr>
        <p:spPr>
          <a:xfrm>
            <a:off x="5412813" y="1287127"/>
            <a:ext cx="4007250" cy="768096"/>
          </a:xfrm>
        </p:spPr>
        <p:txBody>
          <a:bodyPr anchor="b">
            <a:normAutofit/>
          </a:bodyPr>
          <a:lstStyle/>
          <a:p>
            <a:r>
              <a:rPr lang="en-US"/>
              <a:t>Synthesis </a:t>
            </a:r>
          </a:p>
        </p:txBody>
      </p:sp>
      <p:sp>
        <p:nvSpPr>
          <p:cNvPr id="38" name="Text Placeholder 3">
            <a:extLst>
              <a:ext uri="{FF2B5EF4-FFF2-40B4-BE49-F238E27FC236}">
                <a16:creationId xmlns:a16="http://schemas.microsoft.com/office/drawing/2014/main" id="{AECF783A-19B9-BD8F-CBD6-56B253131CC6}"/>
              </a:ext>
            </a:extLst>
          </p:cNvPr>
          <p:cNvSpPr>
            <a:spLocks noGrp="1"/>
          </p:cNvSpPr>
          <p:nvPr>
            <p:ph type="body" idx="1"/>
          </p:nvPr>
        </p:nvSpPr>
        <p:spPr/>
        <p:txBody>
          <a:bodyPr/>
          <a:lstStyle/>
          <a:p>
            <a:r>
              <a:rPr lang="en-US">
                <a:latin typeface="Arial"/>
                <a:cs typeface="Arial"/>
              </a:rPr>
              <a:t>Investigate</a:t>
            </a:r>
            <a:endParaRPr lang="en-US"/>
          </a:p>
        </p:txBody>
      </p:sp>
      <p:sp>
        <p:nvSpPr>
          <p:cNvPr id="4" name="Content Placeholder 3">
            <a:extLst>
              <a:ext uri="{FF2B5EF4-FFF2-40B4-BE49-F238E27FC236}">
                <a16:creationId xmlns:a16="http://schemas.microsoft.com/office/drawing/2014/main" id="{D854E553-1DF8-ABA8-C31B-FA93023C223F}"/>
              </a:ext>
            </a:extLst>
          </p:cNvPr>
          <p:cNvSpPr>
            <a:spLocks noGrp="1"/>
          </p:cNvSpPr>
          <p:nvPr>
            <p:ph sz="half" idx="2"/>
          </p:nvPr>
        </p:nvSpPr>
        <p:spPr/>
        <p:txBody>
          <a:bodyPr vert="horz" lIns="45720" tIns="45720" rIns="45720" bIns="45720" rtlCol="0" anchor="t">
            <a:normAutofit/>
          </a:bodyPr>
          <a:lstStyle/>
          <a:p>
            <a:pPr marL="347345" indent="-347345"/>
            <a:r>
              <a:rPr lang="en-US">
                <a:cs typeface="Sabon Next LT"/>
              </a:rPr>
              <a:t>Explaining different topics via theme, including contradictory or ambiguous information</a:t>
            </a:r>
          </a:p>
        </p:txBody>
      </p:sp>
      <p:sp>
        <p:nvSpPr>
          <p:cNvPr id="6" name="Text Placeholder 5">
            <a:extLst>
              <a:ext uri="{FF2B5EF4-FFF2-40B4-BE49-F238E27FC236}">
                <a16:creationId xmlns:a16="http://schemas.microsoft.com/office/drawing/2014/main" id="{F8E66ED5-ADF0-8363-1FD9-D6E1713D3CDA}"/>
              </a:ext>
            </a:extLst>
          </p:cNvPr>
          <p:cNvSpPr>
            <a:spLocks noGrp="1"/>
          </p:cNvSpPr>
          <p:nvPr>
            <p:ph type="body" sz="quarter" idx="3"/>
          </p:nvPr>
        </p:nvSpPr>
        <p:spPr>
          <a:xfrm>
            <a:off x="7792720" y="2330704"/>
            <a:ext cx="3822192" cy="411480"/>
          </a:xfrm>
        </p:spPr>
        <p:txBody>
          <a:bodyPr/>
          <a:lstStyle/>
          <a:p>
            <a:r>
              <a:rPr lang="en-US">
                <a:latin typeface="Arial"/>
                <a:cs typeface="Arial"/>
              </a:rPr>
              <a:t>Construct an argument</a:t>
            </a:r>
          </a:p>
        </p:txBody>
      </p:sp>
      <p:sp>
        <p:nvSpPr>
          <p:cNvPr id="7" name="Content Placeholder 6">
            <a:extLst>
              <a:ext uri="{FF2B5EF4-FFF2-40B4-BE49-F238E27FC236}">
                <a16:creationId xmlns:a16="http://schemas.microsoft.com/office/drawing/2014/main" id="{F6DC9BE6-1B97-D948-8ED0-E182F46459AD}"/>
              </a:ext>
            </a:extLst>
          </p:cNvPr>
          <p:cNvSpPr>
            <a:spLocks noGrp="1"/>
          </p:cNvSpPr>
          <p:nvPr>
            <p:ph sz="quarter" idx="4"/>
          </p:nvPr>
        </p:nvSpPr>
        <p:spPr/>
        <p:txBody>
          <a:bodyPr vert="horz" lIns="45720" tIns="45720" rIns="45720" bIns="45720" rtlCol="0" anchor="t">
            <a:normAutofit/>
          </a:bodyPr>
          <a:lstStyle/>
          <a:p>
            <a:pPr marL="347345" indent="-347345"/>
            <a:r>
              <a:rPr lang="en-US">
                <a:cs typeface="Sabon Next LT"/>
              </a:rPr>
              <a:t>Make a statement that can be reinforced with information such as evidence and examples</a:t>
            </a:r>
          </a:p>
        </p:txBody>
      </p:sp>
      <p:sp>
        <p:nvSpPr>
          <p:cNvPr id="11" name="Slide Number Placeholder 3">
            <a:extLst>
              <a:ext uri="{FF2B5EF4-FFF2-40B4-BE49-F238E27FC236}">
                <a16:creationId xmlns:a16="http://schemas.microsoft.com/office/drawing/2014/main" id="{506F60A1-2B98-4B60-13B3-B5D8E376C08F}"/>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smtClean="0"/>
              <a:pPr>
                <a:spcAft>
                  <a:spcPts val="600"/>
                </a:spcAft>
              </a:pPr>
              <a:t>20</a:t>
            </a:fld>
            <a:endParaRPr lang="en-US"/>
          </a:p>
        </p:txBody>
      </p:sp>
      <p:pic>
        <p:nvPicPr>
          <p:cNvPr id="3" name="Picture 2" descr="A magnifying glass over a word&#10;&#10;Description automatically generated">
            <a:extLst>
              <a:ext uri="{FF2B5EF4-FFF2-40B4-BE49-F238E27FC236}">
                <a16:creationId xmlns:a16="http://schemas.microsoft.com/office/drawing/2014/main" id="{9225E4E4-25EC-D35F-6396-9AB2C943B6F8}"/>
              </a:ext>
            </a:extLst>
          </p:cNvPr>
          <p:cNvPicPr>
            <a:picLocks noChangeAspect="1"/>
          </p:cNvPicPr>
          <p:nvPr/>
        </p:nvPicPr>
        <p:blipFill>
          <a:blip r:embed="rId2"/>
          <a:stretch>
            <a:fillRect/>
          </a:stretch>
        </p:blipFill>
        <p:spPr>
          <a:xfrm>
            <a:off x="3983282" y="4048613"/>
            <a:ext cx="2466975" cy="1847850"/>
          </a:xfrm>
          <a:prstGeom prst="rect">
            <a:avLst/>
          </a:prstGeom>
        </p:spPr>
      </p:pic>
      <p:pic>
        <p:nvPicPr>
          <p:cNvPr id="5" name="Picture 4" descr="A puzzle with text overlay&#10;&#10;Description automatically generated">
            <a:extLst>
              <a:ext uri="{FF2B5EF4-FFF2-40B4-BE49-F238E27FC236}">
                <a16:creationId xmlns:a16="http://schemas.microsoft.com/office/drawing/2014/main" id="{67765E57-382D-07FD-6317-571266D2666E}"/>
              </a:ext>
            </a:extLst>
          </p:cNvPr>
          <p:cNvPicPr>
            <a:picLocks noChangeAspect="1"/>
          </p:cNvPicPr>
          <p:nvPr/>
        </p:nvPicPr>
        <p:blipFill>
          <a:blip r:embed="rId3"/>
          <a:stretch>
            <a:fillRect/>
          </a:stretch>
        </p:blipFill>
        <p:spPr>
          <a:xfrm>
            <a:off x="8515350" y="3868371"/>
            <a:ext cx="2234223" cy="2511181"/>
          </a:xfrm>
          <a:prstGeom prst="rect">
            <a:avLst/>
          </a:prstGeom>
        </p:spPr>
      </p:pic>
    </p:spTree>
    <p:extLst>
      <p:ext uri="{BB962C8B-B14F-4D97-AF65-F5344CB8AC3E}">
        <p14:creationId xmlns:p14="http://schemas.microsoft.com/office/powerpoint/2010/main" val="373239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F542-C0AF-FDD1-B595-A4ABECDC3179}"/>
              </a:ext>
            </a:extLst>
          </p:cNvPr>
          <p:cNvSpPr>
            <a:spLocks noGrp="1"/>
          </p:cNvSpPr>
          <p:nvPr>
            <p:ph type="title"/>
          </p:nvPr>
        </p:nvSpPr>
        <p:spPr/>
        <p:txBody>
          <a:bodyPr/>
          <a:lstStyle/>
          <a:p>
            <a:r>
              <a:rPr lang="en-US"/>
              <a:t>Analysis</a:t>
            </a:r>
          </a:p>
        </p:txBody>
      </p:sp>
      <p:sp>
        <p:nvSpPr>
          <p:cNvPr id="4" name="Slide Number Placeholder 3">
            <a:extLst>
              <a:ext uri="{FF2B5EF4-FFF2-40B4-BE49-F238E27FC236}">
                <a16:creationId xmlns:a16="http://schemas.microsoft.com/office/drawing/2014/main" id="{86015F44-F00E-F670-436F-16BBD7064E84}"/>
              </a:ext>
            </a:extLst>
          </p:cNvPr>
          <p:cNvSpPr>
            <a:spLocks noGrp="1"/>
          </p:cNvSpPr>
          <p:nvPr>
            <p:ph type="sldNum" sz="quarter" idx="12"/>
          </p:nvPr>
        </p:nvSpPr>
        <p:spPr/>
        <p:txBody>
          <a:bodyPr/>
          <a:lstStyle/>
          <a:p>
            <a:fld id="{48F63A3B-78C7-47BE-AE5E-E10140E04643}" type="slidenum">
              <a:rPr lang="en-US" smtClean="0"/>
              <a:pPr/>
              <a:t>21</a:t>
            </a:fld>
            <a:endParaRPr lang="en-US"/>
          </a:p>
        </p:txBody>
      </p:sp>
      <p:sp>
        <p:nvSpPr>
          <p:cNvPr id="5" name="Text Placeholder 4">
            <a:extLst>
              <a:ext uri="{FF2B5EF4-FFF2-40B4-BE49-F238E27FC236}">
                <a16:creationId xmlns:a16="http://schemas.microsoft.com/office/drawing/2014/main" id="{D108BDC0-65E9-D7F7-08F0-663785BCFE4D}"/>
              </a:ext>
            </a:extLst>
          </p:cNvPr>
          <p:cNvSpPr>
            <a:spLocks noGrp="1"/>
          </p:cNvSpPr>
          <p:nvPr>
            <p:ph type="body" idx="1"/>
          </p:nvPr>
        </p:nvSpPr>
        <p:spPr/>
        <p:txBody>
          <a:bodyPr/>
          <a:lstStyle/>
          <a:p>
            <a:r>
              <a:rPr lang="en-US">
                <a:latin typeface="Arial"/>
                <a:cs typeface="Arial"/>
              </a:rPr>
              <a:t>Analyze perspectives</a:t>
            </a:r>
            <a:endParaRPr lang="en-US"/>
          </a:p>
        </p:txBody>
      </p:sp>
      <p:pic>
        <p:nvPicPr>
          <p:cNvPr id="14" name="Picture Placeholder 13" descr="A close-up of several icons&#10;&#10;Description automatically generated">
            <a:extLst>
              <a:ext uri="{FF2B5EF4-FFF2-40B4-BE49-F238E27FC236}">
                <a16:creationId xmlns:a16="http://schemas.microsoft.com/office/drawing/2014/main" id="{8BCF970E-EF31-AFB6-DA08-23AF3DBA5A62}"/>
              </a:ext>
            </a:extLst>
          </p:cNvPr>
          <p:cNvPicPr>
            <a:picLocks noGrp="1" noChangeAspect="1"/>
          </p:cNvPicPr>
          <p:nvPr>
            <p:ph type="pic" sz="quarter" idx="23"/>
          </p:nvPr>
        </p:nvPicPr>
        <p:blipFill>
          <a:blip r:embed="rId2"/>
          <a:srcRect l="21906" r="21906"/>
          <a:stretch/>
        </p:blipFill>
        <p:spPr>
          <a:xfrm>
            <a:off x="1486553" y="2223400"/>
            <a:ext cx="1781773" cy="1003023"/>
          </a:xfrm>
        </p:spPr>
      </p:pic>
      <p:sp>
        <p:nvSpPr>
          <p:cNvPr id="7" name="Text Placeholder 6">
            <a:extLst>
              <a:ext uri="{FF2B5EF4-FFF2-40B4-BE49-F238E27FC236}">
                <a16:creationId xmlns:a16="http://schemas.microsoft.com/office/drawing/2014/main" id="{1108354D-7C09-EF3D-E86E-D4C31C27DF40}"/>
              </a:ext>
            </a:extLst>
          </p:cNvPr>
          <p:cNvSpPr>
            <a:spLocks noGrp="1"/>
          </p:cNvSpPr>
          <p:nvPr>
            <p:ph type="body" sz="quarter" idx="18"/>
          </p:nvPr>
        </p:nvSpPr>
        <p:spPr/>
        <p:txBody>
          <a:bodyPr/>
          <a:lstStyle/>
          <a:p>
            <a:pPr marL="347345" indent="-347345"/>
            <a:r>
              <a:rPr lang="en-US">
                <a:cs typeface="Sabon Next LT"/>
              </a:rPr>
              <a:t>Giving thought into different perspectives on an issue</a:t>
            </a:r>
          </a:p>
        </p:txBody>
      </p:sp>
      <p:sp>
        <p:nvSpPr>
          <p:cNvPr id="8" name="Text Placeholder 7">
            <a:extLst>
              <a:ext uri="{FF2B5EF4-FFF2-40B4-BE49-F238E27FC236}">
                <a16:creationId xmlns:a16="http://schemas.microsoft.com/office/drawing/2014/main" id="{3A507770-015C-546C-65F8-55760361A9D3}"/>
              </a:ext>
            </a:extLst>
          </p:cNvPr>
          <p:cNvSpPr>
            <a:spLocks noGrp="1"/>
          </p:cNvSpPr>
          <p:nvPr>
            <p:ph type="body" sz="quarter" idx="15"/>
          </p:nvPr>
        </p:nvSpPr>
        <p:spPr/>
        <p:txBody>
          <a:bodyPr/>
          <a:lstStyle/>
          <a:p>
            <a:r>
              <a:rPr lang="en-US">
                <a:latin typeface="Arial"/>
                <a:cs typeface="Arial"/>
              </a:rPr>
              <a:t>Analyze systems</a:t>
            </a:r>
          </a:p>
        </p:txBody>
      </p:sp>
      <p:pic>
        <p:nvPicPr>
          <p:cNvPr id="15" name="Picture Placeholder 14">
            <a:extLst>
              <a:ext uri="{FF2B5EF4-FFF2-40B4-BE49-F238E27FC236}">
                <a16:creationId xmlns:a16="http://schemas.microsoft.com/office/drawing/2014/main" id="{2EC31413-A650-BB9A-2686-8871372ED8B9}"/>
              </a:ext>
            </a:extLst>
          </p:cNvPr>
          <p:cNvPicPr>
            <a:picLocks noGrp="1" noChangeAspect="1"/>
          </p:cNvPicPr>
          <p:nvPr>
            <p:ph type="pic" sz="quarter" idx="25"/>
          </p:nvPr>
        </p:nvPicPr>
        <p:blipFill>
          <a:blip r:embed="rId3"/>
          <a:srcRect l="27745" r="27745"/>
          <a:stretch/>
        </p:blipFill>
        <p:spPr>
          <a:xfrm>
            <a:off x="5054019" y="2277855"/>
            <a:ext cx="2249859" cy="937657"/>
          </a:xfrm>
        </p:spPr>
      </p:pic>
      <p:sp>
        <p:nvSpPr>
          <p:cNvPr id="10" name="Text Placeholder 9">
            <a:extLst>
              <a:ext uri="{FF2B5EF4-FFF2-40B4-BE49-F238E27FC236}">
                <a16:creationId xmlns:a16="http://schemas.microsoft.com/office/drawing/2014/main" id="{B87A71FE-BDF4-139F-12C6-EA9774A327CB}"/>
              </a:ext>
            </a:extLst>
          </p:cNvPr>
          <p:cNvSpPr>
            <a:spLocks noGrp="1"/>
          </p:cNvSpPr>
          <p:nvPr>
            <p:ph type="body" sz="quarter" idx="21"/>
          </p:nvPr>
        </p:nvSpPr>
        <p:spPr/>
        <p:txBody>
          <a:bodyPr/>
          <a:lstStyle/>
          <a:p>
            <a:pPr marL="347345" indent="-347345"/>
            <a:r>
              <a:rPr lang="en-US">
                <a:cs typeface="Sabon Next LT"/>
              </a:rPr>
              <a:t>Understanding how individual aspects impact the whole </a:t>
            </a:r>
          </a:p>
        </p:txBody>
      </p:sp>
      <p:sp>
        <p:nvSpPr>
          <p:cNvPr id="11" name="Text Placeholder 10">
            <a:extLst>
              <a:ext uri="{FF2B5EF4-FFF2-40B4-BE49-F238E27FC236}">
                <a16:creationId xmlns:a16="http://schemas.microsoft.com/office/drawing/2014/main" id="{2AC5B511-46F5-4E33-12B8-E0566DEBE579}"/>
              </a:ext>
            </a:extLst>
          </p:cNvPr>
          <p:cNvSpPr>
            <a:spLocks noGrp="1"/>
          </p:cNvSpPr>
          <p:nvPr>
            <p:ph type="body" sz="quarter" idx="17"/>
          </p:nvPr>
        </p:nvSpPr>
        <p:spPr/>
        <p:txBody>
          <a:bodyPr/>
          <a:lstStyle/>
          <a:p>
            <a:r>
              <a:rPr lang="en-US">
                <a:latin typeface="Arial"/>
                <a:cs typeface="Arial"/>
              </a:rPr>
              <a:t>Analyze reasoning for errors</a:t>
            </a:r>
          </a:p>
        </p:txBody>
      </p:sp>
      <p:pic>
        <p:nvPicPr>
          <p:cNvPr id="16" name="Picture Placeholder 15" descr="A cartoon of a child holding a magnifying glass&#10;&#10;Description automatically generated">
            <a:extLst>
              <a:ext uri="{FF2B5EF4-FFF2-40B4-BE49-F238E27FC236}">
                <a16:creationId xmlns:a16="http://schemas.microsoft.com/office/drawing/2014/main" id="{DA8EEFFC-4604-4D4C-57CB-FEBD88760576}"/>
              </a:ext>
            </a:extLst>
          </p:cNvPr>
          <p:cNvPicPr>
            <a:picLocks noGrp="1" noChangeAspect="1"/>
          </p:cNvPicPr>
          <p:nvPr>
            <p:ph type="pic" sz="quarter" idx="24"/>
          </p:nvPr>
        </p:nvPicPr>
        <p:blipFill>
          <a:blip r:embed="rId4"/>
          <a:srcRect l="12484" r="12484"/>
          <a:stretch/>
        </p:blipFill>
        <p:spPr>
          <a:xfrm>
            <a:off x="9148790" y="2081689"/>
            <a:ext cx="1520517" cy="1144930"/>
          </a:xfrm>
        </p:spPr>
      </p:pic>
      <p:sp>
        <p:nvSpPr>
          <p:cNvPr id="13" name="Text Placeholder 12">
            <a:extLst>
              <a:ext uri="{FF2B5EF4-FFF2-40B4-BE49-F238E27FC236}">
                <a16:creationId xmlns:a16="http://schemas.microsoft.com/office/drawing/2014/main" id="{E56399E5-0805-68F5-555B-606D4310255D}"/>
              </a:ext>
            </a:extLst>
          </p:cNvPr>
          <p:cNvSpPr>
            <a:spLocks noGrp="1"/>
          </p:cNvSpPr>
          <p:nvPr>
            <p:ph type="body" sz="quarter" idx="22"/>
          </p:nvPr>
        </p:nvSpPr>
        <p:spPr/>
        <p:txBody>
          <a:bodyPr/>
          <a:lstStyle/>
          <a:p>
            <a:pPr marL="347345" indent="-347345"/>
            <a:r>
              <a:rPr lang="en-US">
                <a:cs typeface="Sabon Next LT"/>
              </a:rPr>
              <a:t>Identifying errors in logic</a:t>
            </a:r>
          </a:p>
        </p:txBody>
      </p:sp>
    </p:spTree>
    <p:extLst>
      <p:ext uri="{BB962C8B-B14F-4D97-AF65-F5344CB8AC3E}">
        <p14:creationId xmlns:p14="http://schemas.microsoft.com/office/powerpoint/2010/main" val="4013888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32BB-44AF-7E7D-DAFE-2D717BE3BB5A}"/>
              </a:ext>
            </a:extLst>
          </p:cNvPr>
          <p:cNvSpPr>
            <a:spLocks noGrp="1"/>
          </p:cNvSpPr>
          <p:nvPr>
            <p:ph type="title"/>
          </p:nvPr>
        </p:nvSpPr>
        <p:spPr>
          <a:xfrm>
            <a:off x="758952" y="512768"/>
            <a:ext cx="10631972" cy="1471480"/>
          </a:xfrm>
        </p:spPr>
        <p:txBody>
          <a:bodyPr anchor="b">
            <a:normAutofit/>
          </a:bodyPr>
          <a:lstStyle/>
          <a:p>
            <a:r>
              <a:rPr lang="en-US"/>
              <a:t>Taking action</a:t>
            </a:r>
          </a:p>
        </p:txBody>
      </p:sp>
      <p:sp>
        <p:nvSpPr>
          <p:cNvPr id="11" name="Slide Number Placeholder 3">
            <a:extLst>
              <a:ext uri="{FF2B5EF4-FFF2-40B4-BE49-F238E27FC236}">
                <a16:creationId xmlns:a16="http://schemas.microsoft.com/office/drawing/2014/main" id="{CE7EB854-1144-2652-DF0A-A44E43ECFADF}"/>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smtClean="0"/>
              <a:pPr>
                <a:spcAft>
                  <a:spcPts val="600"/>
                </a:spcAft>
              </a:pPr>
              <a:t>22</a:t>
            </a:fld>
            <a:endParaRPr lang="en-US"/>
          </a:p>
        </p:txBody>
      </p:sp>
      <p:sp>
        <p:nvSpPr>
          <p:cNvPr id="13" name="Text Placeholder 5">
            <a:extLst>
              <a:ext uri="{FF2B5EF4-FFF2-40B4-BE49-F238E27FC236}">
                <a16:creationId xmlns:a16="http://schemas.microsoft.com/office/drawing/2014/main" id="{8665BD92-46F2-5410-578A-2B175E2D646F}"/>
              </a:ext>
            </a:extLst>
          </p:cNvPr>
          <p:cNvSpPr>
            <a:spLocks noGrp="1"/>
          </p:cNvSpPr>
          <p:nvPr>
            <p:ph type="body" sz="quarter" idx="14"/>
          </p:nvPr>
        </p:nvSpPr>
        <p:spPr>
          <a:xfrm>
            <a:off x="584734" y="4989515"/>
            <a:ext cx="2598737" cy="1109662"/>
          </a:xfrm>
        </p:spPr>
        <p:txBody>
          <a:bodyPr/>
          <a:lstStyle/>
          <a:p>
            <a:r>
              <a:rPr lang="en-US">
                <a:latin typeface="Arial"/>
                <a:cs typeface="Arial"/>
              </a:rPr>
              <a:t>Solve</a:t>
            </a:r>
            <a:endParaRPr lang="en-US"/>
          </a:p>
        </p:txBody>
      </p:sp>
      <p:sp>
        <p:nvSpPr>
          <p:cNvPr id="19" name="Text Placeholder 8">
            <a:extLst>
              <a:ext uri="{FF2B5EF4-FFF2-40B4-BE49-F238E27FC236}">
                <a16:creationId xmlns:a16="http://schemas.microsoft.com/office/drawing/2014/main" id="{D67118E7-E6FE-849E-31A3-F2383F472B1D}"/>
              </a:ext>
            </a:extLst>
          </p:cNvPr>
          <p:cNvSpPr>
            <a:spLocks noGrp="1"/>
          </p:cNvSpPr>
          <p:nvPr>
            <p:ph type="body" sz="quarter" idx="16"/>
          </p:nvPr>
        </p:nvSpPr>
        <p:spPr>
          <a:xfrm>
            <a:off x="3440547" y="4990111"/>
            <a:ext cx="2598737" cy="1109662"/>
          </a:xfrm>
        </p:spPr>
        <p:txBody>
          <a:bodyPr/>
          <a:lstStyle/>
          <a:p>
            <a:r>
              <a:rPr lang="en-US">
                <a:latin typeface="Arial"/>
                <a:cs typeface="Arial"/>
              </a:rPr>
              <a:t>Decide</a:t>
            </a:r>
            <a:endParaRPr lang="en-US"/>
          </a:p>
        </p:txBody>
      </p:sp>
      <p:sp>
        <p:nvSpPr>
          <p:cNvPr id="25" name="Text Placeholder 11">
            <a:extLst>
              <a:ext uri="{FF2B5EF4-FFF2-40B4-BE49-F238E27FC236}">
                <a16:creationId xmlns:a16="http://schemas.microsoft.com/office/drawing/2014/main" id="{B9112127-DC1F-1D45-00A2-127AF5CC1455}"/>
              </a:ext>
            </a:extLst>
          </p:cNvPr>
          <p:cNvSpPr>
            <a:spLocks noGrp="1"/>
          </p:cNvSpPr>
          <p:nvPr>
            <p:ph type="body" sz="quarter" idx="19"/>
          </p:nvPr>
        </p:nvSpPr>
        <p:spPr>
          <a:xfrm>
            <a:off x="6187503" y="4990707"/>
            <a:ext cx="2598737" cy="1109662"/>
          </a:xfrm>
        </p:spPr>
        <p:txBody>
          <a:bodyPr/>
          <a:lstStyle/>
          <a:p>
            <a:r>
              <a:rPr lang="en-US">
                <a:latin typeface="Arial"/>
                <a:cs typeface="Arial"/>
              </a:rPr>
              <a:t>Test</a:t>
            </a:r>
            <a:endParaRPr lang="en-US"/>
          </a:p>
        </p:txBody>
      </p:sp>
      <p:sp>
        <p:nvSpPr>
          <p:cNvPr id="31" name="Text Placeholder 14">
            <a:extLst>
              <a:ext uri="{FF2B5EF4-FFF2-40B4-BE49-F238E27FC236}">
                <a16:creationId xmlns:a16="http://schemas.microsoft.com/office/drawing/2014/main" id="{14073454-42E3-7F96-BEC6-39BFA4321362}"/>
              </a:ext>
            </a:extLst>
          </p:cNvPr>
          <p:cNvSpPr>
            <a:spLocks noGrp="1"/>
          </p:cNvSpPr>
          <p:nvPr>
            <p:ph type="body" sz="quarter" idx="22"/>
          </p:nvPr>
        </p:nvSpPr>
        <p:spPr>
          <a:xfrm>
            <a:off x="9032431" y="4990707"/>
            <a:ext cx="2598737" cy="1109662"/>
          </a:xfrm>
        </p:spPr>
        <p:txBody>
          <a:bodyPr/>
          <a:lstStyle/>
          <a:p>
            <a:r>
              <a:rPr lang="en-US"/>
              <a:t>Create</a:t>
            </a:r>
          </a:p>
        </p:txBody>
      </p:sp>
      <p:sp>
        <p:nvSpPr>
          <p:cNvPr id="3" name="TextBox 2">
            <a:extLst>
              <a:ext uri="{FF2B5EF4-FFF2-40B4-BE49-F238E27FC236}">
                <a16:creationId xmlns:a16="http://schemas.microsoft.com/office/drawing/2014/main" id="{D47CA8E2-449E-0A49-638A-44F4FBFA8CD1}"/>
              </a:ext>
            </a:extLst>
          </p:cNvPr>
          <p:cNvSpPr txBox="1"/>
          <p:nvPr/>
        </p:nvSpPr>
        <p:spPr>
          <a:xfrm>
            <a:off x="617694" y="3846006"/>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cs typeface="Sabon Next LT"/>
              </a:rPr>
              <a:t>Adapting and navigating different obstacles to find a good solution</a:t>
            </a:r>
          </a:p>
        </p:txBody>
      </p:sp>
      <p:sp>
        <p:nvSpPr>
          <p:cNvPr id="4" name="TextBox 3">
            <a:extLst>
              <a:ext uri="{FF2B5EF4-FFF2-40B4-BE49-F238E27FC236}">
                <a16:creationId xmlns:a16="http://schemas.microsoft.com/office/drawing/2014/main" id="{3AC920A7-F059-56BD-0C6A-F6BE95CE7B27}"/>
              </a:ext>
            </a:extLst>
          </p:cNvPr>
          <p:cNvSpPr txBox="1"/>
          <p:nvPr/>
        </p:nvSpPr>
        <p:spPr>
          <a:xfrm>
            <a:off x="3439886" y="394062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cs typeface="Sabon Next LT"/>
              </a:rPr>
              <a:t>Making a decision upon choices that are similar</a:t>
            </a:r>
          </a:p>
        </p:txBody>
      </p:sp>
      <p:sp>
        <p:nvSpPr>
          <p:cNvPr id="6" name="TextBox 5">
            <a:extLst>
              <a:ext uri="{FF2B5EF4-FFF2-40B4-BE49-F238E27FC236}">
                <a16:creationId xmlns:a16="http://schemas.microsoft.com/office/drawing/2014/main" id="{6E67A27C-C58A-2ED4-8F07-DF8B3B8B2F90}"/>
              </a:ext>
            </a:extLst>
          </p:cNvPr>
          <p:cNvSpPr txBox="1"/>
          <p:nvPr/>
        </p:nvSpPr>
        <p:spPr>
          <a:xfrm>
            <a:off x="6117771" y="384265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cs typeface="Sabon Next LT"/>
              </a:rPr>
              <a:t>Observation, Experimentation, and Explanation</a:t>
            </a:r>
            <a:endParaRPr lang="en-US">
              <a:solidFill>
                <a:schemeClr val="accent6"/>
              </a:solidFill>
            </a:endParaRPr>
          </a:p>
        </p:txBody>
      </p:sp>
      <p:sp>
        <p:nvSpPr>
          <p:cNvPr id="7" name="TextBox 6">
            <a:extLst>
              <a:ext uri="{FF2B5EF4-FFF2-40B4-BE49-F238E27FC236}">
                <a16:creationId xmlns:a16="http://schemas.microsoft.com/office/drawing/2014/main" id="{7078BF94-E5AD-0EB3-1C63-3E0CC9D6C0CE}"/>
              </a:ext>
            </a:extLst>
          </p:cNvPr>
          <p:cNvSpPr txBox="1"/>
          <p:nvPr/>
        </p:nvSpPr>
        <p:spPr>
          <a:xfrm>
            <a:off x="8958943" y="384265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cs typeface="Sabon Next LT"/>
              </a:rPr>
              <a:t>Creating an item or procedure that aligns with standards and goals</a:t>
            </a:r>
            <a:endParaRPr lang="en-US">
              <a:solidFill>
                <a:schemeClr val="accent6"/>
              </a:solidFill>
            </a:endParaRPr>
          </a:p>
        </p:txBody>
      </p:sp>
    </p:spTree>
    <p:extLst>
      <p:ext uri="{BB962C8B-B14F-4D97-AF65-F5344CB8AC3E}">
        <p14:creationId xmlns:p14="http://schemas.microsoft.com/office/powerpoint/2010/main" val="405336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6D6E5A-C80C-4B77-8C6C-7A9B39B8F821}"/>
              </a:ext>
            </a:extLst>
          </p:cNvPr>
          <p:cNvSpPr>
            <a:spLocks noGrp="1"/>
          </p:cNvSpPr>
          <p:nvPr>
            <p:ph type="sldNum" sz="quarter" idx="12"/>
          </p:nvPr>
        </p:nvSpPr>
        <p:spPr/>
        <p:txBody>
          <a:bodyPr/>
          <a:lstStyle/>
          <a:p>
            <a:fld id="{48F63A3B-78C7-47BE-AE5E-E10140E04643}" type="slidenum">
              <a:rPr lang="en-US" dirty="0"/>
              <a:t>23</a:t>
            </a:fld>
            <a:endParaRPr lang="en-US"/>
          </a:p>
        </p:txBody>
      </p:sp>
      <p:sp>
        <p:nvSpPr>
          <p:cNvPr id="4" name="Title 3">
            <a:extLst>
              <a:ext uri="{FF2B5EF4-FFF2-40B4-BE49-F238E27FC236}">
                <a16:creationId xmlns:a16="http://schemas.microsoft.com/office/drawing/2014/main" id="{F1543E0E-E949-8E57-9DAB-6D05835785DD}"/>
              </a:ext>
            </a:extLst>
          </p:cNvPr>
          <p:cNvSpPr>
            <a:spLocks noGrp="1"/>
          </p:cNvSpPr>
          <p:nvPr>
            <p:ph type="title"/>
          </p:nvPr>
        </p:nvSpPr>
        <p:spPr>
          <a:xfrm>
            <a:off x="4025861" y="37426"/>
            <a:ext cx="8165592" cy="1134101"/>
          </a:xfrm>
        </p:spPr>
        <p:txBody>
          <a:bodyPr/>
          <a:lstStyle/>
          <a:p>
            <a:br>
              <a:rPr lang="en-US"/>
            </a:br>
            <a:r>
              <a:rPr lang="en-US" sz="3600"/>
              <a:t>Thinking Skills for Helping Professionals</a:t>
            </a:r>
          </a:p>
        </p:txBody>
      </p:sp>
      <p:sp>
        <p:nvSpPr>
          <p:cNvPr id="5" name="Content Placeholder 4">
            <a:extLst>
              <a:ext uri="{FF2B5EF4-FFF2-40B4-BE49-F238E27FC236}">
                <a16:creationId xmlns:a16="http://schemas.microsoft.com/office/drawing/2014/main" id="{1968ACDB-E103-1CE7-A3EA-4971A9D37B37}"/>
              </a:ext>
            </a:extLst>
          </p:cNvPr>
          <p:cNvSpPr>
            <a:spLocks noGrp="1"/>
          </p:cNvSpPr>
          <p:nvPr>
            <p:ph sz="half" idx="2"/>
          </p:nvPr>
        </p:nvSpPr>
        <p:spPr>
          <a:xfrm>
            <a:off x="3685032" y="1171136"/>
            <a:ext cx="4279235" cy="5527533"/>
          </a:xfrm>
        </p:spPr>
        <p:txBody>
          <a:bodyPr vert="horz" lIns="45720" tIns="45720" rIns="45720" bIns="45720" rtlCol="0" anchor="t">
            <a:normAutofit/>
          </a:bodyPr>
          <a:lstStyle/>
          <a:p>
            <a:pPr marL="0" indent="0">
              <a:buNone/>
            </a:pPr>
            <a:br>
              <a:rPr lang="en-US" sz="1100">
                <a:latin typeface="Calibri"/>
                <a:cs typeface="Calibri"/>
              </a:rPr>
            </a:br>
            <a:endParaRPr lang="en-US" sz="1100">
              <a:latin typeface="Calibri"/>
              <a:cs typeface="Calibri"/>
            </a:endParaRPr>
          </a:p>
        </p:txBody>
      </p:sp>
      <p:sp>
        <p:nvSpPr>
          <p:cNvPr id="6" name="Content Placeholder 5">
            <a:extLst>
              <a:ext uri="{FF2B5EF4-FFF2-40B4-BE49-F238E27FC236}">
                <a16:creationId xmlns:a16="http://schemas.microsoft.com/office/drawing/2014/main" id="{095F46CE-F45F-8C24-1290-FDA1402ECA23}"/>
              </a:ext>
            </a:extLst>
          </p:cNvPr>
          <p:cNvSpPr>
            <a:spLocks noGrp="1"/>
          </p:cNvSpPr>
          <p:nvPr>
            <p:ph sz="quarter" idx="4"/>
          </p:nvPr>
        </p:nvSpPr>
        <p:spPr>
          <a:xfrm>
            <a:off x="4110188" y="1317674"/>
            <a:ext cx="3849389" cy="4228226"/>
          </a:xfrm>
        </p:spPr>
        <p:txBody>
          <a:bodyPr vert="horz" lIns="45720" tIns="45720" rIns="45720" bIns="45720" rtlCol="0" anchor="t">
            <a:normAutofit/>
          </a:bodyPr>
          <a:lstStyle/>
          <a:p>
            <a:pPr marL="0" indent="0">
              <a:buNone/>
            </a:pPr>
            <a:r>
              <a:rPr lang="en-US" sz="2400" b="1">
                <a:latin typeface="Calibri"/>
                <a:cs typeface="Calibri"/>
              </a:rPr>
              <a:t>Association for counselors:</a:t>
            </a:r>
          </a:p>
          <a:p>
            <a:pPr marL="347345" indent="-347345">
              <a:buFont typeface="Courier New" panose="020B0604020202020204" pitchFamily="34" charset="0"/>
              <a:buChar char="o"/>
            </a:pPr>
            <a:r>
              <a:rPr lang="en-US" sz="2000">
                <a:latin typeface="Sabon Next LT"/>
                <a:cs typeface="Sabon Next LT"/>
              </a:rPr>
              <a:t>Empathizing with clients</a:t>
            </a:r>
            <a:endParaRPr lang="en-US" sz="2000">
              <a:latin typeface="Calibri"/>
              <a:cs typeface="Calibri"/>
            </a:endParaRPr>
          </a:p>
          <a:p>
            <a:pPr marL="347345" indent="-347345">
              <a:buFont typeface="Courier New" panose="020B0604020202020204" pitchFamily="34" charset="0"/>
              <a:buChar char="o"/>
            </a:pPr>
            <a:endParaRPr lang="en-US" sz="2000">
              <a:latin typeface="Sabon Next LT"/>
              <a:cs typeface="Sabon Next LT"/>
            </a:endParaRPr>
          </a:p>
          <a:p>
            <a:pPr marL="347345" indent="-347345">
              <a:buFont typeface="Courier New" panose="020B0604020202020204" pitchFamily="34" charset="0"/>
              <a:buChar char="o"/>
            </a:pPr>
            <a:r>
              <a:rPr lang="en-US" sz="2000">
                <a:latin typeface="Sabon Next LT"/>
                <a:cs typeface="Sabon Next LT"/>
              </a:rPr>
              <a:t>Recognizing recurring themes in a client's narrative</a:t>
            </a:r>
          </a:p>
          <a:p>
            <a:pPr marL="347345" indent="-347345">
              <a:buFont typeface="Courier New" panose="020B0604020202020204" pitchFamily="34" charset="0"/>
              <a:buChar char="o"/>
            </a:pPr>
            <a:endParaRPr lang="en-US" sz="2000">
              <a:latin typeface="Sabon Next LT"/>
              <a:cs typeface="Sabon Next LT"/>
            </a:endParaRPr>
          </a:p>
          <a:p>
            <a:pPr marL="347345" indent="-347345">
              <a:buFont typeface="Courier New" panose="020B0604020202020204" pitchFamily="34" charset="0"/>
              <a:buChar char="o"/>
            </a:pPr>
            <a:r>
              <a:rPr lang="en-US" sz="2000">
                <a:latin typeface="Sabon Next LT"/>
                <a:cs typeface="Sabon Next LT"/>
              </a:rPr>
              <a:t>Relate a client's past experiences with their current dilemma</a:t>
            </a:r>
          </a:p>
          <a:p>
            <a:pPr marL="285750" indent="-285750">
              <a:buFont typeface="Courier New" panose="020B0604020202020204" pitchFamily="34" charset="0"/>
              <a:buChar char="o"/>
            </a:pPr>
            <a:endParaRPr lang="en-US" sz="2000" b="1">
              <a:latin typeface="Calibri"/>
              <a:cs typeface="Calibri"/>
            </a:endParaRPr>
          </a:p>
          <a:p>
            <a:pPr marL="285750" indent="-285750"/>
            <a:endParaRPr lang="en-US" sz="1100">
              <a:latin typeface="Calibri"/>
              <a:cs typeface="Calibri"/>
            </a:endParaRPr>
          </a:p>
          <a:p>
            <a:pPr marL="285750" indent="-285750"/>
            <a:endParaRPr lang="en-US" sz="1100">
              <a:latin typeface="Calibri"/>
              <a:cs typeface="Calibri"/>
            </a:endParaRPr>
          </a:p>
        </p:txBody>
      </p:sp>
      <p:sp>
        <p:nvSpPr>
          <p:cNvPr id="2" name="TextBox 1">
            <a:extLst>
              <a:ext uri="{FF2B5EF4-FFF2-40B4-BE49-F238E27FC236}">
                <a16:creationId xmlns:a16="http://schemas.microsoft.com/office/drawing/2014/main" id="{C84FB010-2DBC-EB10-B9D6-A6F5108BEB14}"/>
              </a:ext>
            </a:extLst>
          </p:cNvPr>
          <p:cNvSpPr txBox="1"/>
          <p:nvPr/>
        </p:nvSpPr>
        <p:spPr>
          <a:xfrm>
            <a:off x="8675077" y="1221153"/>
            <a:ext cx="284089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F2C8F"/>
                </a:solidFill>
                <a:cs typeface="Sabon Next LT"/>
              </a:rPr>
              <a:t>Synthesis for counselors:</a:t>
            </a:r>
          </a:p>
          <a:p>
            <a:pPr marL="285750" indent="-285750">
              <a:buFont typeface="Courier New"/>
              <a:buChar char="o"/>
            </a:pPr>
            <a:r>
              <a:rPr lang="en-US">
                <a:solidFill>
                  <a:srgbClr val="1F2C8F"/>
                </a:solidFill>
                <a:cs typeface="Sabon Next LT"/>
              </a:rPr>
              <a:t>Asking questions to understand the roots of a client's challenges and feelings</a:t>
            </a:r>
          </a:p>
          <a:p>
            <a:pPr marL="285750" indent="-285750">
              <a:buFont typeface="Courier New"/>
              <a:buChar char="o"/>
            </a:pPr>
            <a:endParaRPr lang="en-US">
              <a:solidFill>
                <a:srgbClr val="1F2C8F"/>
              </a:solidFill>
              <a:cs typeface="Sabon Next LT"/>
            </a:endParaRPr>
          </a:p>
          <a:p>
            <a:pPr marL="285750" indent="-285750">
              <a:buFont typeface="Courier New"/>
              <a:buChar char="o"/>
            </a:pPr>
            <a:r>
              <a:rPr lang="en-US">
                <a:solidFill>
                  <a:srgbClr val="1F2C8F"/>
                </a:solidFill>
                <a:cs typeface="Sabon Next LT"/>
              </a:rPr>
              <a:t>Utilizing information from past sessions to help the client gain a fuller understanding of their dilemmas</a:t>
            </a:r>
          </a:p>
          <a:p>
            <a:pPr marL="285750" indent="-285750">
              <a:buFont typeface="Courier New"/>
              <a:buChar char="o"/>
            </a:pPr>
            <a:endParaRPr lang="en-US">
              <a:solidFill>
                <a:srgbClr val="1F2C8F"/>
              </a:solidFill>
              <a:cs typeface="Sabon Next LT"/>
            </a:endParaRPr>
          </a:p>
          <a:p>
            <a:pPr marL="285750" indent="-285750">
              <a:buFont typeface="Courier New"/>
              <a:buChar char="o"/>
            </a:pPr>
            <a:r>
              <a:rPr lang="en-US">
                <a:solidFill>
                  <a:srgbClr val="1F2C8F"/>
                </a:solidFill>
                <a:cs typeface="Sabon Next LT"/>
              </a:rPr>
              <a:t>Connecting narratives they offer with evidence from a theoretical lens or other situations previously experienced</a:t>
            </a:r>
          </a:p>
        </p:txBody>
      </p:sp>
    </p:spTree>
    <p:extLst>
      <p:ext uri="{BB962C8B-B14F-4D97-AF65-F5344CB8AC3E}">
        <p14:creationId xmlns:p14="http://schemas.microsoft.com/office/powerpoint/2010/main" val="13235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6D6E5A-C80C-4B77-8C6C-7A9B39B8F821}"/>
              </a:ext>
            </a:extLst>
          </p:cNvPr>
          <p:cNvSpPr>
            <a:spLocks noGrp="1"/>
          </p:cNvSpPr>
          <p:nvPr>
            <p:ph type="sldNum" sz="quarter" idx="12"/>
          </p:nvPr>
        </p:nvSpPr>
        <p:spPr/>
        <p:txBody>
          <a:bodyPr/>
          <a:lstStyle/>
          <a:p>
            <a:fld id="{48F63A3B-78C7-47BE-AE5E-E10140E04643}" type="slidenum">
              <a:rPr lang="en-US" dirty="0"/>
              <a:t>24</a:t>
            </a:fld>
            <a:endParaRPr lang="en-US"/>
          </a:p>
        </p:txBody>
      </p:sp>
      <p:sp>
        <p:nvSpPr>
          <p:cNvPr id="4" name="Title 3">
            <a:extLst>
              <a:ext uri="{FF2B5EF4-FFF2-40B4-BE49-F238E27FC236}">
                <a16:creationId xmlns:a16="http://schemas.microsoft.com/office/drawing/2014/main" id="{F1543E0E-E949-8E57-9DAB-6D05835785DD}"/>
              </a:ext>
            </a:extLst>
          </p:cNvPr>
          <p:cNvSpPr>
            <a:spLocks noGrp="1"/>
          </p:cNvSpPr>
          <p:nvPr>
            <p:ph type="title"/>
          </p:nvPr>
        </p:nvSpPr>
        <p:spPr>
          <a:xfrm>
            <a:off x="4025861" y="37426"/>
            <a:ext cx="8165592" cy="1134101"/>
          </a:xfrm>
        </p:spPr>
        <p:txBody>
          <a:bodyPr/>
          <a:lstStyle/>
          <a:p>
            <a:br>
              <a:rPr lang="en-US"/>
            </a:br>
            <a:r>
              <a:rPr lang="en-US" sz="3600"/>
              <a:t>Thinking Skills for Helping Professionals</a:t>
            </a:r>
          </a:p>
        </p:txBody>
      </p:sp>
      <p:sp>
        <p:nvSpPr>
          <p:cNvPr id="5" name="Content Placeholder 4">
            <a:extLst>
              <a:ext uri="{FF2B5EF4-FFF2-40B4-BE49-F238E27FC236}">
                <a16:creationId xmlns:a16="http://schemas.microsoft.com/office/drawing/2014/main" id="{1968ACDB-E103-1CE7-A3EA-4971A9D37B37}"/>
              </a:ext>
            </a:extLst>
          </p:cNvPr>
          <p:cNvSpPr>
            <a:spLocks noGrp="1"/>
          </p:cNvSpPr>
          <p:nvPr>
            <p:ph sz="half" idx="2"/>
          </p:nvPr>
        </p:nvSpPr>
        <p:spPr>
          <a:xfrm>
            <a:off x="3685032" y="1171136"/>
            <a:ext cx="4279235" cy="5527533"/>
          </a:xfrm>
        </p:spPr>
        <p:txBody>
          <a:bodyPr vert="horz" lIns="45720" tIns="45720" rIns="45720" bIns="45720" rtlCol="0" anchor="t">
            <a:normAutofit/>
          </a:bodyPr>
          <a:lstStyle/>
          <a:p>
            <a:pPr marL="0" indent="0">
              <a:buNone/>
            </a:pPr>
            <a:br>
              <a:rPr lang="en-US" sz="1100">
                <a:latin typeface="Calibri"/>
                <a:cs typeface="Calibri"/>
              </a:rPr>
            </a:br>
            <a:endParaRPr lang="en-US" sz="1100">
              <a:latin typeface="Calibri"/>
              <a:cs typeface="Calibri"/>
            </a:endParaRPr>
          </a:p>
        </p:txBody>
      </p:sp>
      <p:sp>
        <p:nvSpPr>
          <p:cNvPr id="6" name="Content Placeholder 5">
            <a:extLst>
              <a:ext uri="{FF2B5EF4-FFF2-40B4-BE49-F238E27FC236}">
                <a16:creationId xmlns:a16="http://schemas.microsoft.com/office/drawing/2014/main" id="{095F46CE-F45F-8C24-1290-FDA1402ECA23}"/>
              </a:ext>
            </a:extLst>
          </p:cNvPr>
          <p:cNvSpPr>
            <a:spLocks noGrp="1"/>
          </p:cNvSpPr>
          <p:nvPr>
            <p:ph sz="quarter" idx="4"/>
          </p:nvPr>
        </p:nvSpPr>
        <p:spPr>
          <a:xfrm>
            <a:off x="3472419" y="1230480"/>
            <a:ext cx="4635010" cy="5269595"/>
          </a:xfrm>
        </p:spPr>
        <p:txBody>
          <a:bodyPr vert="horz" lIns="45720" tIns="45720" rIns="45720" bIns="45720" rtlCol="0" anchor="t">
            <a:noAutofit/>
          </a:bodyPr>
          <a:lstStyle/>
          <a:p>
            <a:pPr marL="0" indent="0">
              <a:spcBef>
                <a:spcPts val="0"/>
              </a:spcBef>
              <a:buNone/>
            </a:pPr>
            <a:r>
              <a:rPr lang="en-US" sz="2000" b="1">
                <a:latin typeface="Sabon Next LT"/>
                <a:cs typeface="Segoe UI"/>
              </a:rPr>
              <a:t>Analysis for counselors:</a:t>
            </a:r>
          </a:p>
          <a:p>
            <a:pPr marL="285750" indent="-285750">
              <a:spcBef>
                <a:spcPts val="0"/>
              </a:spcBef>
              <a:buFont typeface="Courier New,monospace"/>
              <a:buChar char="o"/>
            </a:pPr>
            <a:r>
              <a:rPr lang="en-US" sz="2000">
                <a:latin typeface="Sabon Next LT"/>
                <a:cs typeface="Arial"/>
              </a:rPr>
              <a:t>Identify underling issues that may not be apparent</a:t>
            </a:r>
          </a:p>
          <a:p>
            <a:pPr marL="285750" indent="-285750">
              <a:spcBef>
                <a:spcPts val="0"/>
              </a:spcBef>
              <a:buFont typeface="Courier New,monospace"/>
              <a:buChar char="o"/>
            </a:pPr>
            <a:endParaRPr lang="en-US" sz="2000">
              <a:latin typeface="Sabon Next LT"/>
              <a:cs typeface="Arial"/>
            </a:endParaRPr>
          </a:p>
          <a:p>
            <a:pPr marL="285750" indent="-285750">
              <a:spcBef>
                <a:spcPts val="0"/>
              </a:spcBef>
              <a:buFont typeface="Courier New,monospace"/>
              <a:buChar char="o"/>
            </a:pPr>
            <a:r>
              <a:rPr lang="en-US" sz="2000">
                <a:latin typeface="Sabon Next LT"/>
                <a:cs typeface="Arial"/>
              </a:rPr>
              <a:t>Recognize and discuss coping mechanisms that a client presents</a:t>
            </a:r>
          </a:p>
          <a:p>
            <a:pPr marL="285750" indent="-285750">
              <a:spcBef>
                <a:spcPts val="0"/>
              </a:spcBef>
              <a:buFont typeface="Courier New,monospace"/>
              <a:buChar char="o"/>
            </a:pPr>
            <a:endParaRPr lang="en-US" sz="2000">
              <a:latin typeface="Sabon Next LT"/>
              <a:cs typeface="Arial"/>
            </a:endParaRPr>
          </a:p>
          <a:p>
            <a:pPr marL="285750" indent="-285750">
              <a:spcBef>
                <a:spcPts val="0"/>
              </a:spcBef>
              <a:buFont typeface="Courier New,monospace"/>
              <a:buChar char="o"/>
            </a:pPr>
            <a:r>
              <a:rPr lang="en-US" sz="2000">
                <a:latin typeface="Sabon Next LT"/>
                <a:cs typeface="Arial"/>
              </a:rPr>
              <a:t>Analyze the effectiveness and possible outcomes of the coping mechanisms</a:t>
            </a:r>
            <a:r>
              <a:rPr lang="en-US" sz="2400">
                <a:latin typeface="Sabon Next LT"/>
                <a:cs typeface="Arial"/>
              </a:rPr>
              <a:t> </a:t>
            </a:r>
            <a:endParaRPr lang="en-US" sz="2400">
              <a:latin typeface="Sabon Next LT"/>
              <a:cs typeface="Sabon Next LT"/>
            </a:endParaRPr>
          </a:p>
          <a:p>
            <a:pPr marL="285750" indent="-285750">
              <a:buFont typeface="Courier New" panose="020B0604020202020204" pitchFamily="34" charset="0"/>
              <a:buChar char="o"/>
            </a:pPr>
            <a:endParaRPr lang="en-US" sz="2000" b="1">
              <a:latin typeface="Calibri"/>
              <a:cs typeface="Calibri"/>
            </a:endParaRPr>
          </a:p>
          <a:p>
            <a:pPr marL="285750" indent="-285750"/>
            <a:endParaRPr lang="en-US" sz="1100">
              <a:latin typeface="Calibri"/>
              <a:cs typeface="Calibri"/>
            </a:endParaRPr>
          </a:p>
          <a:p>
            <a:pPr marL="285750" indent="-285750"/>
            <a:endParaRPr lang="en-US" sz="1100">
              <a:latin typeface="Calibri"/>
              <a:cs typeface="Calibri"/>
            </a:endParaRPr>
          </a:p>
        </p:txBody>
      </p:sp>
      <p:sp>
        <p:nvSpPr>
          <p:cNvPr id="2" name="TextBox 1">
            <a:extLst>
              <a:ext uri="{FF2B5EF4-FFF2-40B4-BE49-F238E27FC236}">
                <a16:creationId xmlns:a16="http://schemas.microsoft.com/office/drawing/2014/main" id="{C84FB010-2DBC-EB10-B9D6-A6F5108BEB14}"/>
              </a:ext>
            </a:extLst>
          </p:cNvPr>
          <p:cNvSpPr txBox="1"/>
          <p:nvPr/>
        </p:nvSpPr>
        <p:spPr>
          <a:xfrm>
            <a:off x="8108461" y="1172306"/>
            <a:ext cx="3999492"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F2C8F"/>
                </a:solidFill>
                <a:cs typeface="Sabon Next LT"/>
              </a:rPr>
              <a:t> </a:t>
            </a:r>
            <a:r>
              <a:rPr lang="en-US" sz="2000" b="1">
                <a:solidFill>
                  <a:srgbClr val="1F2C8F"/>
                </a:solidFill>
                <a:cs typeface="Sabon Next LT"/>
              </a:rPr>
              <a:t>Taking Action for counselors:</a:t>
            </a:r>
          </a:p>
          <a:p>
            <a:pPr marL="285750" indent="-285750">
              <a:buFont typeface="Courier New"/>
              <a:buChar char="o"/>
            </a:pPr>
            <a:r>
              <a:rPr lang="en-US" sz="2000">
                <a:solidFill>
                  <a:srgbClr val="1F2C8F"/>
                </a:solidFill>
                <a:cs typeface="Sabon Next LT"/>
              </a:rPr>
              <a:t>Collaboratively setting goals both short and long-term</a:t>
            </a:r>
          </a:p>
          <a:p>
            <a:pPr marL="285750" indent="-285750">
              <a:buFont typeface="Courier New"/>
              <a:buChar char="o"/>
            </a:pPr>
            <a:endParaRPr lang="en-US" sz="2000">
              <a:solidFill>
                <a:srgbClr val="1F2C8F"/>
              </a:solidFill>
              <a:cs typeface="Sabon Next LT"/>
            </a:endParaRPr>
          </a:p>
          <a:p>
            <a:pPr marL="285750" indent="-285750">
              <a:buFont typeface="Courier New"/>
              <a:buChar char="o"/>
            </a:pPr>
            <a:r>
              <a:rPr lang="en-US" sz="2000">
                <a:solidFill>
                  <a:srgbClr val="1F2C8F"/>
                </a:solidFill>
                <a:cs typeface="Sabon Next LT"/>
              </a:rPr>
              <a:t>Planning personalized interventions and strategies to help the client with their goals</a:t>
            </a:r>
          </a:p>
          <a:p>
            <a:pPr marL="285750" indent="-285750">
              <a:buFont typeface="Courier New"/>
              <a:buChar char="o"/>
            </a:pPr>
            <a:endParaRPr lang="en-US" sz="2000">
              <a:solidFill>
                <a:srgbClr val="1F2C8F"/>
              </a:solidFill>
              <a:cs typeface="Sabon Next LT"/>
            </a:endParaRPr>
          </a:p>
          <a:p>
            <a:pPr marL="285750" indent="-285750">
              <a:buFont typeface="Courier New"/>
              <a:buChar char="o"/>
            </a:pPr>
            <a:r>
              <a:rPr lang="en-US" sz="2000">
                <a:solidFill>
                  <a:srgbClr val="1F2C8F"/>
                </a:solidFill>
                <a:cs typeface="Sabon Next LT"/>
              </a:rPr>
              <a:t>Check-in with the client's progress and adapt to the plan as needed</a:t>
            </a:r>
          </a:p>
          <a:p>
            <a:pPr marL="285750" indent="-285750">
              <a:buFont typeface="Courier New"/>
              <a:buChar char="o"/>
            </a:pPr>
            <a:endParaRPr lang="en-US" sz="2000">
              <a:solidFill>
                <a:srgbClr val="1F2C8F"/>
              </a:solidFill>
              <a:cs typeface="Sabon Next LT"/>
            </a:endParaRPr>
          </a:p>
          <a:p>
            <a:pPr marL="285750" indent="-285750">
              <a:buFont typeface="Courier New"/>
              <a:buChar char="o"/>
            </a:pPr>
            <a:r>
              <a:rPr lang="en-US" sz="2000">
                <a:solidFill>
                  <a:srgbClr val="1F2C8F"/>
                </a:solidFill>
                <a:cs typeface="Sabon Next LT"/>
              </a:rPr>
              <a:t>Empower the client with resources and tools </a:t>
            </a:r>
          </a:p>
          <a:p>
            <a:pPr marL="285750" indent="-285750">
              <a:buFont typeface="Courier New"/>
              <a:buChar char="o"/>
            </a:pPr>
            <a:endParaRPr lang="en-US" sz="1600">
              <a:solidFill>
                <a:srgbClr val="1F2C8F"/>
              </a:solidFill>
              <a:cs typeface="Sabon Next LT"/>
            </a:endParaRPr>
          </a:p>
        </p:txBody>
      </p:sp>
    </p:spTree>
    <p:extLst>
      <p:ext uri="{BB962C8B-B14F-4D97-AF65-F5344CB8AC3E}">
        <p14:creationId xmlns:p14="http://schemas.microsoft.com/office/powerpoint/2010/main" val="357812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C3C6C0-971C-19C6-E954-ABDBC8874919}"/>
              </a:ext>
            </a:extLst>
          </p:cNvPr>
          <p:cNvSpPr>
            <a:spLocks noGrp="1"/>
          </p:cNvSpPr>
          <p:nvPr>
            <p:ph type="sldNum" sz="quarter" idx="12"/>
          </p:nvPr>
        </p:nvSpPr>
        <p:spPr/>
        <p:txBody>
          <a:bodyPr/>
          <a:lstStyle/>
          <a:p>
            <a:fld id="{48F63A3B-78C7-47BE-AE5E-E10140E04643}" type="slidenum">
              <a:rPr lang="en-US" dirty="0"/>
              <a:t>25</a:t>
            </a:fld>
            <a:endParaRPr lang="en-US"/>
          </a:p>
        </p:txBody>
      </p:sp>
      <p:sp>
        <p:nvSpPr>
          <p:cNvPr id="4" name="Title 3">
            <a:extLst>
              <a:ext uri="{FF2B5EF4-FFF2-40B4-BE49-F238E27FC236}">
                <a16:creationId xmlns:a16="http://schemas.microsoft.com/office/drawing/2014/main" id="{8550B246-4314-538A-B696-93E87C81E6F9}"/>
              </a:ext>
            </a:extLst>
          </p:cNvPr>
          <p:cNvSpPr>
            <a:spLocks noGrp="1"/>
          </p:cNvSpPr>
          <p:nvPr>
            <p:ph type="title"/>
          </p:nvPr>
        </p:nvSpPr>
        <p:spPr>
          <a:xfrm>
            <a:off x="3679709" y="174510"/>
            <a:ext cx="8165592" cy="2007767"/>
          </a:xfrm>
        </p:spPr>
        <p:txBody>
          <a:bodyPr/>
          <a:lstStyle/>
          <a:p>
            <a:r>
              <a:rPr lang="en-US"/>
              <a:t>LESSON PLAN EXAMPLE: WOMBATS AND THEIR LIVES</a:t>
            </a:r>
          </a:p>
        </p:txBody>
      </p:sp>
      <p:sp>
        <p:nvSpPr>
          <p:cNvPr id="5" name="Content Placeholder 4">
            <a:extLst>
              <a:ext uri="{FF2B5EF4-FFF2-40B4-BE49-F238E27FC236}">
                <a16:creationId xmlns:a16="http://schemas.microsoft.com/office/drawing/2014/main" id="{D9B8D4D2-F6BE-52C1-5BB9-47F45FA59B26}"/>
              </a:ext>
            </a:extLst>
          </p:cNvPr>
          <p:cNvSpPr>
            <a:spLocks noGrp="1"/>
          </p:cNvSpPr>
          <p:nvPr>
            <p:ph sz="half" idx="2"/>
          </p:nvPr>
        </p:nvSpPr>
        <p:spPr/>
        <p:txBody>
          <a:bodyPr vert="horz" lIns="45720" tIns="45720" rIns="45720" bIns="45720" rtlCol="0" anchor="t">
            <a:normAutofit/>
          </a:bodyPr>
          <a:lstStyle/>
          <a:p>
            <a:pPr marL="347345" indent="-347345">
              <a:buAutoNum type="arabicPeriod"/>
            </a:pPr>
            <a:r>
              <a:rPr lang="en-US" b="1">
                <a:cs typeface="Sabon Next LT"/>
              </a:rPr>
              <a:t>Association:</a:t>
            </a:r>
          </a:p>
          <a:p>
            <a:pPr marL="285750" indent="-285750">
              <a:buFont typeface="Courier New" panose="020B0604020202020204" pitchFamily="34" charset="0"/>
              <a:buChar char="o"/>
            </a:pPr>
            <a:r>
              <a:rPr lang="en-US">
                <a:cs typeface="Sabon Next LT"/>
              </a:rPr>
              <a:t>Ask students to </a:t>
            </a:r>
            <a:r>
              <a:rPr lang="en-US" i="1">
                <a:cs typeface="Sabon Next LT"/>
              </a:rPr>
              <a:t>compare</a:t>
            </a:r>
            <a:r>
              <a:rPr lang="en-US">
                <a:cs typeface="Sabon Next LT"/>
              </a:rPr>
              <a:t> wombats with other animals based on habitat and size</a:t>
            </a:r>
          </a:p>
          <a:p>
            <a:pPr marL="285750" indent="-285750">
              <a:buFont typeface="Courier New" panose="020B0604020202020204" pitchFamily="34" charset="0"/>
              <a:buChar char="o"/>
            </a:pPr>
            <a:r>
              <a:rPr lang="en-US">
                <a:cs typeface="Sabon Next LT"/>
              </a:rPr>
              <a:t>Have students </a:t>
            </a:r>
            <a:r>
              <a:rPr lang="en-US" i="1">
                <a:cs typeface="Sabon Next LT"/>
              </a:rPr>
              <a:t>classify</a:t>
            </a:r>
            <a:r>
              <a:rPr lang="en-US">
                <a:cs typeface="Sabon Next LT"/>
              </a:rPr>
              <a:t> different species of wombats based on habitats </a:t>
            </a:r>
          </a:p>
          <a:p>
            <a:pPr marL="285750" indent="-285750">
              <a:buFont typeface="Courier New" panose="020B0604020202020204" pitchFamily="34" charset="0"/>
              <a:buChar char="o"/>
            </a:pPr>
            <a:r>
              <a:rPr lang="en-US" i="1">
                <a:cs typeface="Sabon Next LT"/>
              </a:rPr>
              <a:t>Make analogies</a:t>
            </a:r>
            <a:r>
              <a:rPr lang="en-US">
                <a:cs typeface="Sabon Next LT"/>
              </a:rPr>
              <a:t> by having students compare wombats to other animals based on behaviors </a:t>
            </a:r>
          </a:p>
          <a:p>
            <a:pPr marL="285750" indent="-285750">
              <a:buFont typeface="Courier New" panose="020B0604020202020204" pitchFamily="34" charset="0"/>
              <a:buChar char="o"/>
            </a:pPr>
            <a:endParaRPr lang="en-US">
              <a:cs typeface="Sabon Next LT"/>
            </a:endParaRPr>
          </a:p>
          <a:p>
            <a:pPr marL="0" indent="0">
              <a:buNone/>
            </a:pPr>
            <a:r>
              <a:rPr lang="en-US">
                <a:cs typeface="Sabon Next LT"/>
              </a:rPr>
              <a:t>2. </a:t>
            </a:r>
            <a:r>
              <a:rPr lang="en-US" b="1">
                <a:cs typeface="Sabon Next LT"/>
              </a:rPr>
              <a:t>Synthesis</a:t>
            </a:r>
            <a:endParaRPr lang="en-US">
              <a:cs typeface="Sabon Next LT"/>
            </a:endParaRPr>
          </a:p>
          <a:p>
            <a:pPr marL="285750" indent="-285750">
              <a:buFont typeface="Courier New" panose="020B0604020202020204" pitchFamily="34" charset="0"/>
              <a:buChar char="o"/>
            </a:pPr>
            <a:r>
              <a:rPr lang="en-US">
                <a:cs typeface="Sabon Next LT"/>
              </a:rPr>
              <a:t>Students will </a:t>
            </a:r>
            <a:r>
              <a:rPr lang="en-US" i="1">
                <a:cs typeface="Sabon Next LT"/>
              </a:rPr>
              <a:t>explore</a:t>
            </a:r>
            <a:r>
              <a:rPr lang="en-US">
                <a:cs typeface="Sabon Next LT"/>
              </a:rPr>
              <a:t> habitats of wombats</a:t>
            </a:r>
          </a:p>
          <a:p>
            <a:pPr marL="285750" indent="-285750">
              <a:buFont typeface="Courier New" panose="020B0604020202020204" pitchFamily="34" charset="0"/>
              <a:buChar char="o"/>
            </a:pPr>
            <a:r>
              <a:rPr lang="en-US">
                <a:cs typeface="Sabon Next LT"/>
              </a:rPr>
              <a:t>Challenge students to </a:t>
            </a:r>
            <a:r>
              <a:rPr lang="en-US" i="1">
                <a:cs typeface="Sabon Next LT"/>
              </a:rPr>
              <a:t>debate </a:t>
            </a:r>
            <a:r>
              <a:rPr lang="en-US">
                <a:cs typeface="Sabon Next LT"/>
              </a:rPr>
              <a:t>which habitats are the safest for wombats</a:t>
            </a:r>
          </a:p>
          <a:p>
            <a:pPr marL="285750" indent="-285750">
              <a:buFont typeface="Courier New" panose="020B0604020202020204" pitchFamily="34" charset="0"/>
              <a:buChar char="o"/>
            </a:pPr>
            <a:endParaRPr lang="en-US" i="1">
              <a:cs typeface="Sabon Next LT"/>
            </a:endParaRPr>
          </a:p>
          <a:p>
            <a:pPr marL="285750" indent="-285750">
              <a:buFont typeface="Courier New" panose="020B0604020202020204" pitchFamily="34" charset="0"/>
              <a:buChar char="o"/>
            </a:pPr>
            <a:endParaRPr lang="en-US" b="1">
              <a:cs typeface="Sabon Next LT"/>
            </a:endParaRPr>
          </a:p>
          <a:p>
            <a:pPr marL="347345" indent="-347345">
              <a:buAutoNum type="arabicPeriod"/>
            </a:pPr>
            <a:endParaRPr lang="en-US">
              <a:cs typeface="Sabon Next LT"/>
            </a:endParaRPr>
          </a:p>
        </p:txBody>
      </p:sp>
      <p:sp>
        <p:nvSpPr>
          <p:cNvPr id="6" name="Content Placeholder 5">
            <a:extLst>
              <a:ext uri="{FF2B5EF4-FFF2-40B4-BE49-F238E27FC236}">
                <a16:creationId xmlns:a16="http://schemas.microsoft.com/office/drawing/2014/main" id="{9B0FA407-1149-328F-2E19-CECB7AD490C5}"/>
              </a:ext>
            </a:extLst>
          </p:cNvPr>
          <p:cNvSpPr>
            <a:spLocks noGrp="1"/>
          </p:cNvSpPr>
          <p:nvPr>
            <p:ph sz="quarter" idx="4"/>
          </p:nvPr>
        </p:nvSpPr>
        <p:spPr>
          <a:xfrm>
            <a:off x="7690685" y="2258728"/>
            <a:ext cx="3927543" cy="5341918"/>
          </a:xfrm>
        </p:spPr>
        <p:txBody>
          <a:bodyPr vert="horz" lIns="45720" tIns="45720" rIns="45720" bIns="45720" rtlCol="0" anchor="t">
            <a:normAutofit/>
          </a:bodyPr>
          <a:lstStyle/>
          <a:p>
            <a:pPr marL="0" indent="0">
              <a:buNone/>
            </a:pPr>
            <a:r>
              <a:rPr lang="en-US">
                <a:cs typeface="Sabon Next LT"/>
              </a:rPr>
              <a:t>3. </a:t>
            </a:r>
            <a:r>
              <a:rPr lang="en-US" b="1">
                <a:cs typeface="Sabon Next LT"/>
              </a:rPr>
              <a:t>Analysis</a:t>
            </a:r>
          </a:p>
          <a:p>
            <a:pPr marL="285750" indent="-285750"/>
            <a:r>
              <a:rPr lang="en-US" i="1">
                <a:cs typeface="Sabon Next LT"/>
              </a:rPr>
              <a:t>Discuss</a:t>
            </a:r>
            <a:r>
              <a:rPr lang="en-US">
                <a:cs typeface="Sabon Next LT"/>
              </a:rPr>
              <a:t> different views on how to best protect wombats</a:t>
            </a:r>
          </a:p>
          <a:p>
            <a:pPr marL="285750" indent="-285750"/>
            <a:r>
              <a:rPr lang="en-US" i="1">
                <a:cs typeface="Sabon Next LT"/>
              </a:rPr>
              <a:t>Analyze</a:t>
            </a:r>
            <a:r>
              <a:rPr lang="en-US">
                <a:cs typeface="Sabon Next LT"/>
              </a:rPr>
              <a:t> different conservation efforts </a:t>
            </a:r>
            <a:endParaRPr lang="en-US"/>
          </a:p>
          <a:p>
            <a:pPr marL="285750" indent="-285750">
              <a:buFont typeface="Courier New" panose="020B0604020202020204" pitchFamily="34" charset="0"/>
              <a:buChar char="o"/>
            </a:pPr>
            <a:r>
              <a:rPr lang="en-US" i="1">
                <a:cs typeface="Sabon Next LT"/>
              </a:rPr>
              <a:t>Identify </a:t>
            </a:r>
            <a:r>
              <a:rPr lang="en-US">
                <a:cs typeface="Sabon Next LT"/>
              </a:rPr>
              <a:t>challenges the conversation efforts face</a:t>
            </a:r>
          </a:p>
          <a:p>
            <a:pPr marL="285750" indent="-285750">
              <a:buFont typeface="Courier New" panose="020B0604020202020204" pitchFamily="34" charset="0"/>
              <a:buChar char="o"/>
            </a:pPr>
            <a:endParaRPr lang="en-US">
              <a:cs typeface="Sabon Next LT"/>
            </a:endParaRPr>
          </a:p>
          <a:p>
            <a:pPr marL="0" indent="0">
              <a:buNone/>
            </a:pPr>
            <a:r>
              <a:rPr lang="en-US">
                <a:cs typeface="Sabon Next LT"/>
              </a:rPr>
              <a:t>4. </a:t>
            </a:r>
            <a:r>
              <a:rPr lang="en-US" b="1">
                <a:cs typeface="Sabon Next LT"/>
              </a:rPr>
              <a:t>Taking Action</a:t>
            </a:r>
          </a:p>
          <a:p>
            <a:pPr marL="285750" indent="-285750">
              <a:buFont typeface="Courier New" panose="020B0604020202020204" pitchFamily="34" charset="0"/>
              <a:buChar char="o"/>
            </a:pPr>
            <a:r>
              <a:rPr lang="en-US">
                <a:cs typeface="Sabon Next LT"/>
              </a:rPr>
              <a:t>Brainstorm as a class </a:t>
            </a:r>
            <a:r>
              <a:rPr lang="en-US" i="1">
                <a:cs typeface="Sabon Next LT"/>
              </a:rPr>
              <a:t>solutions</a:t>
            </a:r>
            <a:r>
              <a:rPr lang="en-US">
                <a:cs typeface="Sabon Next LT"/>
              </a:rPr>
              <a:t> to habitat challenges wombats face</a:t>
            </a:r>
          </a:p>
          <a:p>
            <a:pPr marL="285750" indent="-285750">
              <a:buFont typeface="Courier New" panose="020B0604020202020204" pitchFamily="34" charset="0"/>
              <a:buChar char="o"/>
            </a:pPr>
            <a:r>
              <a:rPr lang="en-US">
                <a:cs typeface="Sabon Next LT"/>
              </a:rPr>
              <a:t>Ask students how to </a:t>
            </a:r>
            <a:r>
              <a:rPr lang="en-US" i="1">
                <a:cs typeface="Sabon Next LT"/>
              </a:rPr>
              <a:t>wombat </a:t>
            </a:r>
            <a:r>
              <a:rPr lang="en-US">
                <a:cs typeface="Sabon Next LT"/>
              </a:rPr>
              <a:t>(combat)</a:t>
            </a:r>
            <a:r>
              <a:rPr lang="en-US" i="1">
                <a:cs typeface="Sabon Next LT"/>
              </a:rPr>
              <a:t> </a:t>
            </a:r>
            <a:r>
              <a:rPr lang="en-US">
                <a:cs typeface="Sabon Next LT"/>
              </a:rPr>
              <a:t>this.</a:t>
            </a:r>
          </a:p>
          <a:p>
            <a:pPr marL="285750" indent="-285750">
              <a:buFont typeface="Courier New" panose="020B0604020202020204" pitchFamily="34" charset="0"/>
              <a:buChar char="o"/>
            </a:pPr>
            <a:r>
              <a:rPr lang="en-US">
                <a:cs typeface="Sabon Next LT"/>
              </a:rPr>
              <a:t>Students will </a:t>
            </a:r>
            <a:r>
              <a:rPr lang="en-US" i="1">
                <a:cs typeface="Sabon Next LT"/>
              </a:rPr>
              <a:t>choose </a:t>
            </a:r>
            <a:r>
              <a:rPr lang="en-US">
                <a:cs typeface="Sabon Next LT"/>
              </a:rPr>
              <a:t>the most effective conservation strategy </a:t>
            </a:r>
          </a:p>
          <a:p>
            <a:pPr marL="285750" indent="-285750">
              <a:buFont typeface="Courier New" panose="020B0604020202020204" pitchFamily="34" charset="0"/>
              <a:buChar char="o"/>
            </a:pPr>
            <a:r>
              <a:rPr lang="en-US" i="1">
                <a:cs typeface="Sabon Next LT"/>
              </a:rPr>
              <a:t>Create</a:t>
            </a:r>
            <a:r>
              <a:rPr lang="en-US">
                <a:cs typeface="Sabon Next LT"/>
              </a:rPr>
              <a:t> a class presentation on wombat conservation</a:t>
            </a:r>
          </a:p>
          <a:p>
            <a:pPr marL="285750" indent="-285750">
              <a:buFont typeface="Courier New" panose="020B0604020202020204" pitchFamily="34" charset="0"/>
              <a:buChar char="o"/>
            </a:pPr>
            <a:endParaRPr lang="en-US">
              <a:cs typeface="Sabon Next LT"/>
            </a:endParaRPr>
          </a:p>
          <a:p>
            <a:pPr marL="285750" indent="-285750">
              <a:buFont typeface="Courier New" panose="020B0604020202020204" pitchFamily="34" charset="0"/>
              <a:buChar char="o"/>
            </a:pPr>
            <a:endParaRPr lang="en-US">
              <a:cs typeface="Sabon Next LT"/>
            </a:endParaRPr>
          </a:p>
          <a:p>
            <a:pPr marL="285750" indent="-285750">
              <a:buFont typeface="Courier New" panose="020B0604020202020204" pitchFamily="34" charset="0"/>
              <a:buChar char="o"/>
            </a:pPr>
            <a:endParaRPr lang="en-US" b="1">
              <a:cs typeface="Sabon Next LT"/>
            </a:endParaRPr>
          </a:p>
        </p:txBody>
      </p:sp>
      <p:pic>
        <p:nvPicPr>
          <p:cNvPr id="7" name="Picture 6" descr="A group of animals standing together&#10;&#10;Description automatically generated">
            <a:extLst>
              <a:ext uri="{FF2B5EF4-FFF2-40B4-BE49-F238E27FC236}">
                <a16:creationId xmlns:a16="http://schemas.microsoft.com/office/drawing/2014/main" id="{C5B8A156-C2A5-1977-F09A-869233CBA658}"/>
              </a:ext>
            </a:extLst>
          </p:cNvPr>
          <p:cNvPicPr>
            <a:picLocks noChangeAspect="1"/>
          </p:cNvPicPr>
          <p:nvPr/>
        </p:nvPicPr>
        <p:blipFill>
          <a:blip r:embed="rId2"/>
          <a:stretch>
            <a:fillRect/>
          </a:stretch>
        </p:blipFill>
        <p:spPr>
          <a:xfrm>
            <a:off x="31961" y="2850457"/>
            <a:ext cx="3387969" cy="1897653"/>
          </a:xfrm>
          <a:prstGeom prst="rect">
            <a:avLst/>
          </a:prstGeom>
        </p:spPr>
      </p:pic>
    </p:spTree>
    <p:extLst>
      <p:ext uri="{BB962C8B-B14F-4D97-AF65-F5344CB8AC3E}">
        <p14:creationId xmlns:p14="http://schemas.microsoft.com/office/powerpoint/2010/main" val="931535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6D6E5A-C80C-4B77-8C6C-7A9B39B8F821}"/>
              </a:ext>
            </a:extLst>
          </p:cNvPr>
          <p:cNvSpPr>
            <a:spLocks noGrp="1"/>
          </p:cNvSpPr>
          <p:nvPr>
            <p:ph type="sldNum" sz="quarter" idx="12"/>
          </p:nvPr>
        </p:nvSpPr>
        <p:spPr/>
        <p:txBody>
          <a:bodyPr/>
          <a:lstStyle/>
          <a:p>
            <a:fld id="{48F63A3B-78C7-47BE-AE5E-E10140E04643}" type="slidenum">
              <a:rPr lang="en-US" dirty="0"/>
              <a:t>26</a:t>
            </a:fld>
            <a:endParaRPr lang="en-US"/>
          </a:p>
        </p:txBody>
      </p:sp>
      <p:sp>
        <p:nvSpPr>
          <p:cNvPr id="4" name="Title 3">
            <a:extLst>
              <a:ext uri="{FF2B5EF4-FFF2-40B4-BE49-F238E27FC236}">
                <a16:creationId xmlns:a16="http://schemas.microsoft.com/office/drawing/2014/main" id="{F1543E0E-E949-8E57-9DAB-6D05835785DD}"/>
              </a:ext>
            </a:extLst>
          </p:cNvPr>
          <p:cNvSpPr>
            <a:spLocks noGrp="1"/>
          </p:cNvSpPr>
          <p:nvPr>
            <p:ph type="title"/>
          </p:nvPr>
        </p:nvSpPr>
        <p:spPr>
          <a:xfrm>
            <a:off x="4025861" y="154656"/>
            <a:ext cx="8165592" cy="772640"/>
          </a:xfrm>
        </p:spPr>
        <p:txBody>
          <a:bodyPr/>
          <a:lstStyle/>
          <a:p>
            <a:br>
              <a:rPr lang="en-US"/>
            </a:br>
            <a:r>
              <a:rPr lang="en-US" err="1"/>
              <a:t>CasE</a:t>
            </a:r>
            <a:r>
              <a:rPr lang="en-US"/>
              <a:t> Study #1</a:t>
            </a:r>
          </a:p>
        </p:txBody>
      </p:sp>
      <p:sp>
        <p:nvSpPr>
          <p:cNvPr id="5" name="Content Placeholder 4">
            <a:extLst>
              <a:ext uri="{FF2B5EF4-FFF2-40B4-BE49-F238E27FC236}">
                <a16:creationId xmlns:a16="http://schemas.microsoft.com/office/drawing/2014/main" id="{1968ACDB-E103-1CE7-A3EA-4971A9D37B37}"/>
              </a:ext>
            </a:extLst>
          </p:cNvPr>
          <p:cNvSpPr>
            <a:spLocks noGrp="1"/>
          </p:cNvSpPr>
          <p:nvPr>
            <p:ph sz="half" idx="2"/>
          </p:nvPr>
        </p:nvSpPr>
        <p:spPr>
          <a:xfrm>
            <a:off x="3685032" y="1034367"/>
            <a:ext cx="4279235" cy="5527533"/>
          </a:xfrm>
        </p:spPr>
        <p:txBody>
          <a:bodyPr vert="horz" lIns="45720" tIns="45720" rIns="45720" bIns="45720" rtlCol="0" anchor="t">
            <a:normAutofit/>
          </a:bodyPr>
          <a:lstStyle/>
          <a:p>
            <a:pPr marL="0" indent="0">
              <a:buNone/>
            </a:pPr>
            <a:r>
              <a:rPr lang="en-US" sz="2000" dirty="0">
                <a:latin typeface="Calibri"/>
                <a:cs typeface="Calibri"/>
              </a:rPr>
              <a:t>Mrs. Clark excitedly unveiled the class's newest tool: a digital assessment platform. This allows them to revisit questions they got wrong immediately. </a:t>
            </a:r>
            <a:br>
              <a:rPr lang="en-US" sz="2000" dirty="0">
                <a:latin typeface="Calibri"/>
                <a:cs typeface="Calibri"/>
              </a:rPr>
            </a:br>
            <a:br>
              <a:rPr lang="en-US" sz="2000" dirty="0">
                <a:latin typeface="Calibri"/>
                <a:cs typeface="Calibri"/>
              </a:rPr>
            </a:br>
            <a:r>
              <a:rPr lang="en-US" sz="2000" dirty="0">
                <a:latin typeface="Calibri"/>
                <a:cs typeface="Calibri"/>
              </a:rPr>
              <a:t>Jamie, who is always nervous about waiting days for her results, felt a weight lift off her shoulders. She loved the chance to correct her mistakes immediately and understand her errors. </a:t>
            </a:r>
            <a:br>
              <a:rPr lang="en-US" sz="2000" dirty="0">
                <a:latin typeface="Calibri"/>
                <a:cs typeface="Calibri"/>
              </a:rPr>
            </a:br>
            <a:br>
              <a:rPr lang="en-US" sz="2000" dirty="0">
                <a:latin typeface="Calibri"/>
                <a:cs typeface="Calibri"/>
              </a:rPr>
            </a:br>
            <a:r>
              <a:rPr lang="en-US" sz="2000" dirty="0">
                <a:latin typeface="Calibri"/>
                <a:cs typeface="Calibri"/>
              </a:rPr>
              <a:t>Mrs. Clark noticed that not only did grades improve, but students' confidence in their abilities flourished as they felt more in control of their learning journey</a:t>
            </a:r>
            <a:r>
              <a:rPr lang="en-US" sz="1600" dirty="0">
                <a:latin typeface="Calibri"/>
                <a:cs typeface="Calibri"/>
              </a:rPr>
              <a:t>.</a:t>
            </a:r>
            <a:br>
              <a:rPr lang="en-US" sz="1600" dirty="0">
                <a:latin typeface="Calibri"/>
                <a:cs typeface="Calibri"/>
              </a:rPr>
            </a:br>
            <a:r>
              <a:rPr lang="en-US" sz="1600" dirty="0">
                <a:latin typeface="Calibri"/>
                <a:cs typeface="Calibri"/>
              </a:rPr>
              <a:t> </a:t>
            </a:r>
            <a:br>
              <a:rPr lang="en-US" sz="1100" dirty="0">
                <a:latin typeface="Calibri"/>
                <a:cs typeface="Calibri"/>
              </a:rPr>
            </a:br>
            <a:endParaRPr lang="en-US" sz="1100">
              <a:latin typeface="Calibri"/>
              <a:cs typeface="Calibri"/>
            </a:endParaRPr>
          </a:p>
        </p:txBody>
      </p:sp>
      <p:sp>
        <p:nvSpPr>
          <p:cNvPr id="6" name="Content Placeholder 5">
            <a:extLst>
              <a:ext uri="{FF2B5EF4-FFF2-40B4-BE49-F238E27FC236}">
                <a16:creationId xmlns:a16="http://schemas.microsoft.com/office/drawing/2014/main" id="{095F46CE-F45F-8C24-1290-FDA1402ECA23}"/>
              </a:ext>
            </a:extLst>
          </p:cNvPr>
          <p:cNvSpPr>
            <a:spLocks noGrp="1"/>
          </p:cNvSpPr>
          <p:nvPr>
            <p:ph sz="quarter" idx="4"/>
          </p:nvPr>
        </p:nvSpPr>
        <p:spPr>
          <a:xfrm>
            <a:off x="8056958" y="1092982"/>
            <a:ext cx="3741928" cy="4306380"/>
          </a:xfrm>
        </p:spPr>
        <p:txBody>
          <a:bodyPr vert="horz" lIns="45720" tIns="45720" rIns="45720" bIns="45720" rtlCol="0" anchor="t">
            <a:normAutofit/>
          </a:bodyPr>
          <a:lstStyle/>
          <a:p>
            <a:pPr marL="285750" indent="-285750">
              <a:buFont typeface="Courier New" panose="020B0604020202020204" pitchFamily="34" charset="0"/>
              <a:buChar char="o"/>
            </a:pPr>
            <a:r>
              <a:rPr lang="en-US" sz="2000" b="1" dirty="0">
                <a:latin typeface="Calibri"/>
                <a:cs typeface="Calibri"/>
              </a:rPr>
              <a:t>How did the introduction of the digital assessment platform alter students' perspectives on evaluations?</a:t>
            </a:r>
            <a:endParaRPr lang="en-US" b="1" dirty="0">
              <a:cs typeface="Sabon Next LT"/>
            </a:endParaRPr>
          </a:p>
          <a:p>
            <a:pPr marL="285750" indent="-285750">
              <a:buFont typeface="Courier New" panose="020B0604020202020204" pitchFamily="34" charset="0"/>
              <a:buChar char="o"/>
            </a:pPr>
            <a:endParaRPr lang="en-US" sz="2000" b="1">
              <a:latin typeface="Calibri"/>
              <a:cs typeface="Calibri"/>
            </a:endParaRPr>
          </a:p>
          <a:p>
            <a:pPr marL="285750" indent="-285750">
              <a:buFont typeface="Courier New" panose="020B0604020202020204" pitchFamily="34" charset="0"/>
              <a:buChar char="o"/>
            </a:pPr>
            <a:r>
              <a:rPr lang="en-US" sz="2000" b="1" dirty="0">
                <a:latin typeface="Calibri"/>
                <a:cs typeface="Calibri"/>
              </a:rPr>
              <a:t>What immediate advantages did Jamie perceive in the new assessment system?</a:t>
            </a:r>
          </a:p>
          <a:p>
            <a:pPr marL="285750" indent="-285750">
              <a:buFont typeface="Courier New" panose="020B0604020202020204" pitchFamily="34" charset="0"/>
              <a:buChar char="o"/>
            </a:pPr>
            <a:endParaRPr lang="en-US" sz="2000" b="1">
              <a:latin typeface="Calibri"/>
              <a:cs typeface="Calibri"/>
            </a:endParaRPr>
          </a:p>
          <a:p>
            <a:pPr marL="285750" indent="-285750">
              <a:buFont typeface="Courier New" panose="020B0604020202020204" pitchFamily="34" charset="0"/>
              <a:buChar char="o"/>
            </a:pPr>
            <a:r>
              <a:rPr lang="en-US" sz="2000" b="1" dirty="0">
                <a:latin typeface="Calibri"/>
                <a:cs typeface="Calibri"/>
              </a:rPr>
              <a:t>What are potential challenges teachers might face when implementing digital feedback systems in their classrooms?</a:t>
            </a:r>
          </a:p>
          <a:p>
            <a:pPr marL="285750" indent="-285750"/>
            <a:endParaRPr lang="en-US" sz="1100">
              <a:latin typeface="Calibri"/>
              <a:cs typeface="Calibri"/>
            </a:endParaRPr>
          </a:p>
          <a:p>
            <a:pPr marL="285750" indent="-285750"/>
            <a:endParaRPr lang="en-US" sz="1100">
              <a:latin typeface="Calibri"/>
              <a:cs typeface="Calibri"/>
            </a:endParaRPr>
          </a:p>
        </p:txBody>
      </p:sp>
    </p:spTree>
    <p:extLst>
      <p:ext uri="{BB962C8B-B14F-4D97-AF65-F5344CB8AC3E}">
        <p14:creationId xmlns:p14="http://schemas.microsoft.com/office/powerpoint/2010/main" val="193923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6D6E5A-C80C-4B77-8C6C-7A9B39B8F821}"/>
              </a:ext>
            </a:extLst>
          </p:cNvPr>
          <p:cNvSpPr>
            <a:spLocks noGrp="1"/>
          </p:cNvSpPr>
          <p:nvPr>
            <p:ph type="sldNum" sz="quarter" idx="12"/>
          </p:nvPr>
        </p:nvSpPr>
        <p:spPr/>
        <p:txBody>
          <a:bodyPr/>
          <a:lstStyle/>
          <a:p>
            <a:fld id="{48F63A3B-78C7-47BE-AE5E-E10140E04643}" type="slidenum">
              <a:rPr lang="en-US" dirty="0"/>
              <a:t>27</a:t>
            </a:fld>
            <a:endParaRPr lang="en-US"/>
          </a:p>
        </p:txBody>
      </p:sp>
      <p:sp>
        <p:nvSpPr>
          <p:cNvPr id="4" name="Title 3">
            <a:extLst>
              <a:ext uri="{FF2B5EF4-FFF2-40B4-BE49-F238E27FC236}">
                <a16:creationId xmlns:a16="http://schemas.microsoft.com/office/drawing/2014/main" id="{F1543E0E-E949-8E57-9DAB-6D05835785DD}"/>
              </a:ext>
            </a:extLst>
          </p:cNvPr>
          <p:cNvSpPr>
            <a:spLocks noGrp="1"/>
          </p:cNvSpPr>
          <p:nvPr>
            <p:ph type="title"/>
          </p:nvPr>
        </p:nvSpPr>
        <p:spPr>
          <a:xfrm>
            <a:off x="4025861" y="154656"/>
            <a:ext cx="8165592" cy="772640"/>
          </a:xfrm>
        </p:spPr>
        <p:txBody>
          <a:bodyPr/>
          <a:lstStyle/>
          <a:p>
            <a:br>
              <a:rPr lang="en-US"/>
            </a:br>
            <a:r>
              <a:rPr lang="en-US" err="1"/>
              <a:t>CasE</a:t>
            </a:r>
            <a:r>
              <a:rPr lang="en-US"/>
              <a:t> Study #2</a:t>
            </a:r>
          </a:p>
        </p:txBody>
      </p:sp>
      <p:sp>
        <p:nvSpPr>
          <p:cNvPr id="5" name="Content Placeholder 4">
            <a:extLst>
              <a:ext uri="{FF2B5EF4-FFF2-40B4-BE49-F238E27FC236}">
                <a16:creationId xmlns:a16="http://schemas.microsoft.com/office/drawing/2014/main" id="{1968ACDB-E103-1CE7-A3EA-4971A9D37B37}"/>
              </a:ext>
            </a:extLst>
          </p:cNvPr>
          <p:cNvSpPr>
            <a:spLocks noGrp="1"/>
          </p:cNvSpPr>
          <p:nvPr>
            <p:ph sz="half" idx="2"/>
          </p:nvPr>
        </p:nvSpPr>
        <p:spPr>
          <a:xfrm>
            <a:off x="3685032" y="1034367"/>
            <a:ext cx="4601619" cy="5801071"/>
          </a:xfrm>
        </p:spPr>
        <p:txBody>
          <a:bodyPr vert="horz" lIns="45720" tIns="45720" rIns="45720" bIns="45720" rtlCol="0" anchor="t">
            <a:normAutofit fontScale="92500" lnSpcReduction="20000"/>
          </a:bodyPr>
          <a:lstStyle/>
          <a:p>
            <a:pPr marL="0" indent="0">
              <a:buNone/>
            </a:pPr>
            <a:r>
              <a:rPr lang="en-US" sz="2200" dirty="0">
                <a:latin typeface="Calibri"/>
                <a:cs typeface="Calibri"/>
              </a:rPr>
              <a:t>Mr. Adams believed that one's learning isn't defined by one's performance on a single day but is an accumulation of efforts over time. He introduced portfolio-based assessments.</a:t>
            </a:r>
            <a:br>
              <a:rPr lang="en-US" sz="2200" dirty="0">
                <a:latin typeface="Calibri"/>
                <a:cs typeface="Calibri"/>
              </a:rPr>
            </a:br>
            <a:endParaRPr lang="en-US" sz="2200">
              <a:latin typeface="Calibri"/>
              <a:cs typeface="Calibri"/>
            </a:endParaRPr>
          </a:p>
          <a:p>
            <a:pPr marL="0" indent="0">
              <a:buNone/>
            </a:pPr>
            <a:r>
              <a:rPr lang="en-US" sz="2200" dirty="0">
                <a:latin typeface="Calibri"/>
                <a:cs typeface="Calibri"/>
              </a:rPr>
              <a:t>Throughout the term, students collected samples of their work, from essays to projects, reflecting their best efforts and improvements. At the term's end, Leah presented her portfolio, showcasing her progression and highlighting areas she felt proud of. </a:t>
            </a:r>
            <a:br>
              <a:rPr lang="en-US" sz="2200" dirty="0">
                <a:latin typeface="Calibri"/>
                <a:cs typeface="Calibri"/>
              </a:rPr>
            </a:br>
            <a:br>
              <a:rPr lang="en-US" sz="2200" dirty="0">
                <a:latin typeface="Calibri"/>
                <a:cs typeface="Calibri"/>
              </a:rPr>
            </a:br>
            <a:r>
              <a:rPr lang="en-US" sz="2200" dirty="0">
                <a:latin typeface="Calibri"/>
                <a:cs typeface="Calibri"/>
              </a:rPr>
              <a:t>Mr. Adams, having the chance to see Leah's journey, could provide more comprehensive feedback, helping her recognize her growth and areas for continued development.</a:t>
            </a:r>
            <a:br>
              <a:rPr lang="en-US" sz="2200" dirty="0">
                <a:latin typeface="Calibri"/>
                <a:cs typeface="Calibri"/>
              </a:rPr>
            </a:br>
            <a:r>
              <a:rPr lang="en-US" sz="2200" dirty="0">
                <a:latin typeface="Calibri"/>
                <a:cs typeface="Calibri"/>
              </a:rPr>
              <a:t> </a:t>
            </a:r>
            <a:br>
              <a:rPr lang="en-US" sz="1100" dirty="0">
                <a:latin typeface="Calibri"/>
                <a:cs typeface="Calibri"/>
              </a:rPr>
            </a:br>
            <a:br>
              <a:rPr lang="en-US" sz="1100" dirty="0">
                <a:latin typeface="Calibri"/>
                <a:cs typeface="Calibri"/>
              </a:rPr>
            </a:br>
            <a:endParaRPr lang="en-US" sz="1100">
              <a:latin typeface="Calibri"/>
              <a:cs typeface="Calibri"/>
            </a:endParaRPr>
          </a:p>
        </p:txBody>
      </p:sp>
      <p:sp>
        <p:nvSpPr>
          <p:cNvPr id="6" name="Content Placeholder 5">
            <a:extLst>
              <a:ext uri="{FF2B5EF4-FFF2-40B4-BE49-F238E27FC236}">
                <a16:creationId xmlns:a16="http://schemas.microsoft.com/office/drawing/2014/main" id="{095F46CE-F45F-8C24-1290-FDA1402ECA23}"/>
              </a:ext>
            </a:extLst>
          </p:cNvPr>
          <p:cNvSpPr>
            <a:spLocks noGrp="1"/>
          </p:cNvSpPr>
          <p:nvPr>
            <p:ph sz="quarter" idx="4"/>
          </p:nvPr>
        </p:nvSpPr>
        <p:spPr>
          <a:xfrm>
            <a:off x="8056958" y="1092982"/>
            <a:ext cx="3741928" cy="4306380"/>
          </a:xfrm>
        </p:spPr>
        <p:txBody>
          <a:bodyPr vert="horz" lIns="45720" tIns="45720" rIns="45720" bIns="45720" rtlCol="0" anchor="t">
            <a:normAutofit/>
          </a:bodyPr>
          <a:lstStyle/>
          <a:p>
            <a:pPr marL="285750" indent="-285750"/>
            <a:endParaRPr lang="en-US" sz="2000">
              <a:latin typeface="Calibri"/>
              <a:cs typeface="Calibri"/>
            </a:endParaRPr>
          </a:p>
          <a:p>
            <a:pPr marL="285750" indent="-285750"/>
            <a:endParaRPr lang="en-US" sz="1100">
              <a:latin typeface="Calibri"/>
              <a:cs typeface="Calibri"/>
            </a:endParaRPr>
          </a:p>
          <a:p>
            <a:pPr marL="285750" indent="-285750"/>
            <a:endParaRPr lang="en-US" sz="1100">
              <a:latin typeface="Calibri"/>
              <a:cs typeface="Calibri"/>
            </a:endParaRPr>
          </a:p>
        </p:txBody>
      </p:sp>
      <p:sp>
        <p:nvSpPr>
          <p:cNvPr id="2" name="TextBox 1">
            <a:extLst>
              <a:ext uri="{FF2B5EF4-FFF2-40B4-BE49-F238E27FC236}">
                <a16:creationId xmlns:a16="http://schemas.microsoft.com/office/drawing/2014/main" id="{6942142A-2819-CA4B-215D-87047D68C43D}"/>
              </a:ext>
            </a:extLst>
          </p:cNvPr>
          <p:cNvSpPr txBox="1"/>
          <p:nvPr/>
        </p:nvSpPr>
        <p:spPr>
          <a:xfrm>
            <a:off x="8606692" y="928076"/>
            <a:ext cx="3114429" cy="6109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
              <a:buChar char="o"/>
            </a:pPr>
            <a:r>
              <a:rPr lang="en-US" sz="2000" b="1">
                <a:solidFill>
                  <a:schemeClr val="accent6"/>
                </a:solidFill>
                <a:latin typeface="Calibri"/>
                <a:cs typeface="Calibri"/>
              </a:rPr>
              <a:t>How does a portfolio-based assessment differ from traditional examination-based assessments in evaluating a student's capabilities?</a:t>
            </a:r>
            <a:br>
              <a:rPr lang="en-US" sz="2000" b="1">
                <a:latin typeface="Calibri"/>
                <a:cs typeface="Calibri"/>
              </a:rPr>
            </a:br>
            <a:endParaRPr lang="en-US" sz="2000" b="1">
              <a:solidFill>
                <a:schemeClr val="accent6"/>
              </a:solidFill>
              <a:latin typeface="Calibri"/>
              <a:cs typeface="Calibri"/>
            </a:endParaRPr>
          </a:p>
          <a:p>
            <a:pPr marL="342900" indent="-342900">
              <a:buFont typeface="Courier New"/>
              <a:buChar char="o"/>
            </a:pPr>
            <a:r>
              <a:rPr lang="en-US" sz="2000" b="1">
                <a:solidFill>
                  <a:schemeClr val="accent6"/>
                </a:solidFill>
                <a:latin typeface="Calibri"/>
                <a:cs typeface="Calibri"/>
              </a:rPr>
              <a:t>How does collecting and reflecting on a term-long portfolio help students like Leah in their academic journey?</a:t>
            </a:r>
            <a:br>
              <a:rPr lang="en-US" sz="2000" b="1">
                <a:latin typeface="Calibri"/>
                <a:cs typeface="Calibri"/>
              </a:rPr>
            </a:br>
            <a:endParaRPr lang="en-US" sz="2000" b="1">
              <a:solidFill>
                <a:schemeClr val="accent6"/>
              </a:solidFill>
              <a:latin typeface="Calibri"/>
              <a:cs typeface="Calibri"/>
            </a:endParaRPr>
          </a:p>
          <a:p>
            <a:pPr marL="342900" indent="-342900">
              <a:buFont typeface="Courier New"/>
              <a:buChar char="o"/>
            </a:pPr>
            <a:r>
              <a:rPr lang="en-US" sz="2000" b="1">
                <a:solidFill>
                  <a:schemeClr val="accent6"/>
                </a:solidFill>
                <a:latin typeface="Calibri"/>
                <a:cs typeface="Calibri"/>
              </a:rPr>
              <a:t>What are the potential benefits to educators when assessing students using portfolios?</a:t>
            </a:r>
          </a:p>
          <a:p>
            <a:pPr marL="342900" indent="-342900">
              <a:buFont typeface="Courier New"/>
              <a:buChar char="o"/>
            </a:pPr>
            <a:endParaRPr lang="en-US" sz="1100">
              <a:latin typeface="Calibri"/>
              <a:cs typeface="Calibri"/>
            </a:endParaRPr>
          </a:p>
        </p:txBody>
      </p:sp>
    </p:spTree>
    <p:extLst>
      <p:ext uri="{BB962C8B-B14F-4D97-AF65-F5344CB8AC3E}">
        <p14:creationId xmlns:p14="http://schemas.microsoft.com/office/powerpoint/2010/main" val="3184456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1540491"/>
            <a:ext cx="5693664" cy="1129557"/>
          </a:xfrm>
        </p:spPr>
        <p:txBody>
          <a:bodyPr/>
          <a:lstStyle/>
          <a:p>
            <a:r>
              <a:rPr lang="en-US" dirty="0">
                <a:latin typeface="Arial Black"/>
                <a:ea typeface="Arial Regular"/>
                <a:cs typeface="Arial Black" panose="020B0604020202020204" pitchFamily="34" charset="0"/>
              </a:rPr>
              <a:t>Our Goals for today:</a:t>
            </a:r>
            <a:endParaRPr lang="en-US" b="1" dirty="0">
              <a:latin typeface="Arial Black"/>
              <a:ea typeface="Arial Regular"/>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698163"/>
            <a:ext cx="5693664" cy="3122168"/>
          </a:xfrm>
        </p:spPr>
        <p:txBody>
          <a:bodyPr vert="horz" lIns="91440" tIns="45720" rIns="91440" bIns="45720" rtlCol="0" anchor="t">
            <a:normAutofit/>
          </a:bodyPr>
          <a:lstStyle/>
          <a:p>
            <a:pPr marL="342900" indent="-342900">
              <a:buFont typeface="Courier New" panose="020B0604020202020204" pitchFamily="34" charset="0"/>
              <a:buChar char="o"/>
            </a:pPr>
            <a:r>
              <a:rPr lang="en-US" dirty="0">
                <a:cs typeface="Sabon Next LT"/>
              </a:rPr>
              <a:t>Explain the importance of assessment</a:t>
            </a:r>
          </a:p>
          <a:p>
            <a:pPr marL="342900" indent="-342900">
              <a:buFont typeface="Courier New" panose="020B0604020202020204" pitchFamily="34" charset="0"/>
              <a:buChar char="o"/>
            </a:pPr>
            <a:r>
              <a:rPr lang="en-US" dirty="0">
                <a:cs typeface="Sabon Next LT"/>
              </a:rPr>
              <a:t>Describe at least 3 types of assessments</a:t>
            </a:r>
          </a:p>
          <a:p>
            <a:pPr marL="342900" indent="-342900">
              <a:buFont typeface="Courier New" panose="020B0604020202020204" pitchFamily="34" charset="0"/>
              <a:buChar char="o"/>
            </a:pPr>
            <a:r>
              <a:rPr lang="en-US" dirty="0">
                <a:cs typeface="Sabon Next LT"/>
              </a:rPr>
              <a:t>Analyze use of assessments in two case studies</a:t>
            </a:r>
          </a:p>
        </p:txBody>
      </p:sp>
      <p:pic>
        <p:nvPicPr>
          <p:cNvPr id="4" name="Picture 3" descr="A group of people crossing a red ribbon&#10;&#10;Description automatically generated">
            <a:extLst>
              <a:ext uri="{FF2B5EF4-FFF2-40B4-BE49-F238E27FC236}">
                <a16:creationId xmlns:a16="http://schemas.microsoft.com/office/drawing/2014/main" id="{B0488B8E-C911-A0C8-A58D-313CD029CC05}"/>
              </a:ext>
            </a:extLst>
          </p:cNvPr>
          <p:cNvPicPr>
            <a:picLocks noChangeAspect="1"/>
          </p:cNvPicPr>
          <p:nvPr/>
        </p:nvPicPr>
        <p:blipFill>
          <a:blip r:embed="rId2"/>
          <a:stretch>
            <a:fillRect/>
          </a:stretch>
        </p:blipFill>
        <p:spPr>
          <a:xfrm>
            <a:off x="7792668" y="2282304"/>
            <a:ext cx="3164006" cy="2305345"/>
          </a:xfrm>
          <a:prstGeom prst="rect">
            <a:avLst/>
          </a:prstGeom>
        </p:spPr>
      </p:pic>
    </p:spTree>
    <p:extLst>
      <p:ext uri="{BB962C8B-B14F-4D97-AF65-F5344CB8AC3E}">
        <p14:creationId xmlns:p14="http://schemas.microsoft.com/office/powerpoint/2010/main" val="3653424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32DE-E2AF-A710-77ED-8E01CC06B2BC}"/>
              </a:ext>
            </a:extLst>
          </p:cNvPr>
          <p:cNvSpPr>
            <a:spLocks noGrp="1"/>
          </p:cNvSpPr>
          <p:nvPr>
            <p:ph type="ctrTitle"/>
          </p:nvPr>
        </p:nvSpPr>
        <p:spPr>
          <a:xfrm>
            <a:off x="1527048" y="1975104"/>
            <a:ext cx="4781388" cy="667512"/>
          </a:xfrm>
        </p:spPr>
        <p:txBody>
          <a:bodyPr/>
          <a:lstStyle/>
          <a:p>
            <a:r>
              <a:rPr lang="en-US"/>
              <a:t>Let’s Assess your knowledge</a:t>
            </a:r>
          </a:p>
        </p:txBody>
      </p:sp>
      <p:sp>
        <p:nvSpPr>
          <p:cNvPr id="3" name="Subtitle 2">
            <a:extLst>
              <a:ext uri="{FF2B5EF4-FFF2-40B4-BE49-F238E27FC236}">
                <a16:creationId xmlns:a16="http://schemas.microsoft.com/office/drawing/2014/main" id="{0EE7F57B-E0A8-C827-9B8D-7245BD2E81CB}"/>
              </a:ext>
            </a:extLst>
          </p:cNvPr>
          <p:cNvSpPr>
            <a:spLocks noGrp="1"/>
          </p:cNvSpPr>
          <p:nvPr>
            <p:ph type="subTitle" idx="1"/>
          </p:nvPr>
        </p:nvSpPr>
        <p:spPr/>
        <p:txBody>
          <a:bodyPr/>
          <a:lstStyle/>
          <a:p>
            <a:r>
              <a:rPr lang="en-US">
                <a:hlinkClick r:id="rId2"/>
              </a:rPr>
              <a:t>https://create.kahoot.it/my-library/kahoots/bc410a04-b439-4b3a-b18d-1cddc4e0d856</a:t>
            </a:r>
            <a:endParaRPr lang="en-US"/>
          </a:p>
          <a:p>
            <a:endParaRPr lang="en-US"/>
          </a:p>
        </p:txBody>
      </p:sp>
    </p:spTree>
    <p:extLst>
      <p:ext uri="{BB962C8B-B14F-4D97-AF65-F5344CB8AC3E}">
        <p14:creationId xmlns:p14="http://schemas.microsoft.com/office/powerpoint/2010/main" val="404954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625066" y="459779"/>
            <a:ext cx="6766560" cy="1491019"/>
          </a:xfrm>
        </p:spPr>
        <p:txBody>
          <a:bodyPr/>
          <a:lstStyle/>
          <a:p>
            <a:r>
              <a:rPr lang="en-US"/>
              <a:t>So, what is an assessment?</a:t>
            </a:r>
          </a:p>
        </p:txBody>
      </p:sp>
      <p:pic>
        <p:nvPicPr>
          <p:cNvPr id="4" name="Online Media 3" title="What is Assessment?">
            <a:hlinkClick r:id="" action="ppaction://media"/>
            <a:extLst>
              <a:ext uri="{FF2B5EF4-FFF2-40B4-BE49-F238E27FC236}">
                <a16:creationId xmlns:a16="http://schemas.microsoft.com/office/drawing/2014/main" id="{8CB8C189-51AF-842B-B630-0B4ACA687872}"/>
              </a:ext>
            </a:extLst>
          </p:cNvPr>
          <p:cNvPicPr>
            <a:picLocks noGrp="1" noRot="1" noChangeAspect="1"/>
          </p:cNvPicPr>
          <p:nvPr>
            <p:ph idx="1"/>
            <a:videoFile r:link="rId1"/>
          </p:nvPr>
        </p:nvPicPr>
        <p:blipFill>
          <a:blip r:embed="rId3"/>
          <a:stretch>
            <a:fillRect/>
          </a:stretch>
        </p:blipFill>
        <p:spPr>
          <a:xfrm>
            <a:off x="3570715" y="1952626"/>
            <a:ext cx="8367834" cy="4790952"/>
          </a:xfrm>
        </p:spPr>
      </p:pic>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a:p>
        </p:txBody>
      </p:sp>
    </p:spTree>
    <p:extLst>
      <p:ext uri="{BB962C8B-B14F-4D97-AF65-F5344CB8AC3E}">
        <p14:creationId xmlns:p14="http://schemas.microsoft.com/office/powerpoint/2010/main" val="97962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DE7E-F841-2F2C-623B-641E4074D186}"/>
              </a:ext>
            </a:extLst>
          </p:cNvPr>
          <p:cNvSpPr>
            <a:spLocks noGrp="1"/>
          </p:cNvSpPr>
          <p:nvPr>
            <p:ph type="title"/>
          </p:nvPr>
        </p:nvSpPr>
        <p:spPr>
          <a:xfrm>
            <a:off x="3149991" y="652741"/>
            <a:ext cx="4783407" cy="1461711"/>
          </a:xfrm>
        </p:spPr>
        <p:txBody>
          <a:bodyPr/>
          <a:lstStyle/>
          <a:p>
            <a:r>
              <a:rPr lang="en-US"/>
              <a:t>Anonymous Feedback</a:t>
            </a:r>
          </a:p>
        </p:txBody>
      </p:sp>
      <p:pic>
        <p:nvPicPr>
          <p:cNvPr id="5" name="Content Placeholder 4" descr="A qr code on a white background&#10;&#10;Description automatically generated">
            <a:extLst>
              <a:ext uri="{FF2B5EF4-FFF2-40B4-BE49-F238E27FC236}">
                <a16:creationId xmlns:a16="http://schemas.microsoft.com/office/drawing/2014/main" id="{15B143D5-E791-FB32-DAB1-82FD19D6448D}"/>
              </a:ext>
            </a:extLst>
          </p:cNvPr>
          <p:cNvPicPr>
            <a:picLocks noGrp="1" noChangeAspect="1"/>
          </p:cNvPicPr>
          <p:nvPr>
            <p:ph idx="1"/>
          </p:nvPr>
        </p:nvPicPr>
        <p:blipFill>
          <a:blip r:embed="rId2"/>
          <a:stretch>
            <a:fillRect/>
          </a:stretch>
        </p:blipFill>
        <p:spPr>
          <a:xfrm>
            <a:off x="2985003" y="2235937"/>
            <a:ext cx="4255720" cy="4275259"/>
          </a:xfrm>
        </p:spPr>
      </p:pic>
      <p:sp>
        <p:nvSpPr>
          <p:cNvPr id="4" name="Slide Number Placeholder 3">
            <a:extLst>
              <a:ext uri="{FF2B5EF4-FFF2-40B4-BE49-F238E27FC236}">
                <a16:creationId xmlns:a16="http://schemas.microsoft.com/office/drawing/2014/main" id="{3C543AFF-65EE-0184-AA11-5775107349D3}"/>
              </a:ext>
            </a:extLst>
          </p:cNvPr>
          <p:cNvSpPr>
            <a:spLocks noGrp="1"/>
          </p:cNvSpPr>
          <p:nvPr>
            <p:ph type="sldNum" sz="quarter" idx="12"/>
          </p:nvPr>
        </p:nvSpPr>
        <p:spPr/>
        <p:txBody>
          <a:bodyPr/>
          <a:lstStyle/>
          <a:p>
            <a:fld id="{48F63A3B-78C7-47BE-AE5E-E10140E04643}" type="slidenum">
              <a:rPr lang="en-US" smtClean="0"/>
              <a:t>30</a:t>
            </a:fld>
            <a:endParaRPr lang="en-US"/>
          </a:p>
        </p:txBody>
      </p:sp>
    </p:spTree>
    <p:extLst>
      <p:ext uri="{BB962C8B-B14F-4D97-AF65-F5344CB8AC3E}">
        <p14:creationId xmlns:p14="http://schemas.microsoft.com/office/powerpoint/2010/main" val="2899984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556501" y="579441"/>
            <a:ext cx="4721352" cy="667512"/>
          </a:xfrm>
        </p:spPr>
        <p:txBody>
          <a:bodyPr/>
          <a:lstStyle/>
          <a:p>
            <a:r>
              <a:rPr lang="en-US"/>
              <a:t>References</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470515" y="1467211"/>
            <a:ext cx="6084124" cy="2498656"/>
          </a:xfrm>
        </p:spPr>
        <p:txBody>
          <a:bodyPr vert="horz" lIns="91440" tIns="0" rIns="91440" bIns="0" rtlCol="0" anchor="t">
            <a:normAutofit fontScale="62500" lnSpcReduction="20000"/>
          </a:bodyPr>
          <a:lstStyle/>
          <a:p>
            <a:endParaRPr lang="en-US" sz="3800">
              <a:cs typeface="Sabon Next LT"/>
            </a:endParaRPr>
          </a:p>
          <a:p>
            <a:r>
              <a:rPr lang="en-US" sz="2200">
                <a:latin typeface="Sabon Next LT"/>
                <a:cs typeface="Times New Roman"/>
              </a:rPr>
              <a:t>Lai, E. R. (2011). Critical Thinking: A Literature Review. </a:t>
            </a:r>
            <a:r>
              <a:rPr lang="en-US" sz="2200" i="1">
                <a:latin typeface="Sabon Next LT"/>
                <a:cs typeface="Times New Roman"/>
              </a:rPr>
              <a:t>Educational Testing Service</a:t>
            </a:r>
            <a:r>
              <a:rPr lang="en-US" sz="2200">
                <a:latin typeface="Sabon Next LT"/>
                <a:cs typeface="Times New Roman"/>
              </a:rPr>
              <a:t>. </a:t>
            </a:r>
            <a:r>
              <a:rPr lang="en-US" sz="2200">
                <a:latin typeface="Sabon Next LT"/>
                <a:cs typeface="Times New Roman"/>
                <a:hlinkClick r:id="rId2">
                  <a:extLst>
                    <a:ext uri="{A12FA001-AC4F-418D-AE19-62706E023703}">
                      <ahyp:hlinkClr xmlns:ahyp="http://schemas.microsoft.com/office/drawing/2018/hyperlinkcolor" val="tx"/>
                    </a:ext>
                  </a:extLst>
                </a:hlinkClick>
              </a:rPr>
              <a:t>http://images.pearsonclinical.com/images/tmrs/tmrs/CriticalThinkingReviewFINAL.pdf</a:t>
            </a:r>
            <a:endParaRPr lang="en-US" sz="2200">
              <a:latin typeface="Sabon Next LT"/>
              <a:cs typeface="Sabon Next LT"/>
              <a:hlinkClick r:id="rId2">
                <a:extLst>
                  <a:ext uri="{A12FA001-AC4F-418D-AE19-62706E023703}">
                    <ahyp:hlinkClr xmlns:ahyp="http://schemas.microsoft.com/office/drawing/2018/hyperlinkcolor" val="tx"/>
                  </a:ext>
                </a:extLst>
              </a:hlinkClick>
            </a:endParaRPr>
          </a:p>
          <a:p>
            <a:endParaRPr lang="en-US" sz="1500">
              <a:solidFill>
                <a:srgbClr val="1155CC"/>
              </a:solidFill>
              <a:latin typeface="Times New Roman"/>
              <a:cs typeface="Times New Roman"/>
            </a:endParaRPr>
          </a:p>
          <a:p>
            <a:r>
              <a:rPr lang="en-US">
                <a:effectLst/>
              </a:rPr>
              <a:t>Pollock, J. E., &amp; J., T. L. (2021). </a:t>
            </a:r>
            <a:r>
              <a:rPr lang="en-US" i="1">
                <a:effectLst/>
              </a:rPr>
              <a:t>Improving student learning one teacher at a time</a:t>
            </a:r>
            <a:r>
              <a:rPr lang="en-US">
                <a:effectLst/>
              </a:rPr>
              <a:t>. Association for Supervision and Curriculum Development.</a:t>
            </a:r>
            <a:r>
              <a:rPr lang="en-US"/>
              <a:t> </a:t>
            </a:r>
            <a:endParaRPr lang="en-US">
              <a:effectLst/>
              <a:cs typeface="Sabon Next LT"/>
            </a:endParaRPr>
          </a:p>
          <a:p>
            <a:endParaRPr lang="en-US"/>
          </a:p>
          <a:p>
            <a:r>
              <a:rPr lang="en-US"/>
              <a:t>Paul, A. M.,(2015). “A New Vision for Testing“. </a:t>
            </a:r>
            <a:r>
              <a:rPr lang="en-US" i="1"/>
              <a:t>Scientific American 313</a:t>
            </a:r>
            <a:r>
              <a:rPr lang="en-US"/>
              <a:t>, 2, 54-61 doi:10.1038/scientificamerican0815-54</a:t>
            </a:r>
            <a:endParaRPr lang="en-US">
              <a:cs typeface="Sabon Next LT"/>
            </a:endParaRPr>
          </a:p>
          <a:p>
            <a:endParaRPr lang="en-US">
              <a:cs typeface="Sabon Next LT"/>
            </a:endParaRPr>
          </a:p>
          <a:p>
            <a:endParaRPr lang="en-US">
              <a:cs typeface="Sabon Next LT"/>
            </a:endParaRPr>
          </a:p>
        </p:txBody>
      </p:sp>
    </p:spTree>
    <p:extLst>
      <p:ext uri="{BB962C8B-B14F-4D97-AF65-F5344CB8AC3E}">
        <p14:creationId xmlns:p14="http://schemas.microsoft.com/office/powerpoint/2010/main" val="10039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8CFD-5295-29D8-058B-3FE730B6F9E4}"/>
              </a:ext>
            </a:extLst>
          </p:cNvPr>
          <p:cNvSpPr>
            <a:spLocks noGrp="1"/>
          </p:cNvSpPr>
          <p:nvPr>
            <p:ph type="title"/>
          </p:nvPr>
        </p:nvSpPr>
        <p:spPr>
          <a:xfrm>
            <a:off x="3921315" y="4184894"/>
            <a:ext cx="7378587" cy="768096"/>
          </a:xfrm>
        </p:spPr>
        <p:txBody>
          <a:bodyPr/>
          <a:lstStyle/>
          <a:p>
            <a:r>
              <a:rPr lang="en-BB" sz="2400" dirty="0">
                <a:latin typeface="+mn-lt"/>
                <a:ea typeface="+mn-ea"/>
                <a:cs typeface="Sabon Next LT"/>
              </a:rPr>
              <a:t>What does </a:t>
            </a:r>
            <a:r>
              <a:rPr lang="en-BB" sz="2400">
                <a:latin typeface="+mn-lt"/>
                <a:ea typeface="+mn-ea"/>
                <a:cs typeface="Sabon Next LT"/>
              </a:rPr>
              <a:t>assessment mean to you now?</a:t>
            </a:r>
            <a:endParaRPr lang="en-US">
              <a:ea typeface="+mn-ea"/>
            </a:endParaRPr>
          </a:p>
        </p:txBody>
      </p:sp>
      <p:sp>
        <p:nvSpPr>
          <p:cNvPr id="5" name="Slide Number Placeholder 4">
            <a:extLst>
              <a:ext uri="{FF2B5EF4-FFF2-40B4-BE49-F238E27FC236}">
                <a16:creationId xmlns:a16="http://schemas.microsoft.com/office/drawing/2014/main" id="{E7289DB9-6E27-EAA6-3F28-A169A193EFBB}"/>
              </a:ext>
            </a:extLst>
          </p:cNvPr>
          <p:cNvSpPr>
            <a:spLocks noGrp="1"/>
          </p:cNvSpPr>
          <p:nvPr>
            <p:ph type="sldNum" sz="quarter" idx="12"/>
          </p:nvPr>
        </p:nvSpPr>
        <p:spPr/>
        <p:txBody>
          <a:bodyPr/>
          <a:lstStyle/>
          <a:p>
            <a:fld id="{48F63A3B-78C7-47BE-AE5E-E10140E04643}" type="slidenum">
              <a:rPr lang="en-US" smtClean="0"/>
              <a:t>4</a:t>
            </a:fld>
            <a:endParaRPr lang="en-US"/>
          </a:p>
        </p:txBody>
      </p:sp>
      <p:pic>
        <p:nvPicPr>
          <p:cNvPr id="7" name="Picture 6" descr="A person sitting at a desk with her hands on her head&#10;&#10;Description automatically generated">
            <a:extLst>
              <a:ext uri="{FF2B5EF4-FFF2-40B4-BE49-F238E27FC236}">
                <a16:creationId xmlns:a16="http://schemas.microsoft.com/office/drawing/2014/main" id="{BECB7585-237C-E1B2-D91B-FCC94D7EC126}"/>
              </a:ext>
            </a:extLst>
          </p:cNvPr>
          <p:cNvPicPr>
            <a:picLocks noChangeAspect="1"/>
          </p:cNvPicPr>
          <p:nvPr/>
        </p:nvPicPr>
        <p:blipFill>
          <a:blip r:embed="rId2"/>
          <a:stretch>
            <a:fillRect/>
          </a:stretch>
        </p:blipFill>
        <p:spPr>
          <a:xfrm>
            <a:off x="592049" y="4737836"/>
            <a:ext cx="2549741" cy="1759321"/>
          </a:xfrm>
          <a:prstGeom prst="rect">
            <a:avLst/>
          </a:prstGeom>
        </p:spPr>
      </p:pic>
      <p:pic>
        <p:nvPicPr>
          <p:cNvPr id="9" name="Picture 8" descr="A pink brain with colorful dots and lines&#10;&#10;Description automatically generated">
            <a:extLst>
              <a:ext uri="{FF2B5EF4-FFF2-40B4-BE49-F238E27FC236}">
                <a16:creationId xmlns:a16="http://schemas.microsoft.com/office/drawing/2014/main" id="{E29176F2-7922-9BE0-84AF-C33D24F69E8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97446" y="0"/>
            <a:ext cx="2143125" cy="2143125"/>
          </a:xfrm>
          <a:prstGeom prst="rect">
            <a:avLst/>
          </a:prstGeom>
        </p:spPr>
      </p:pic>
      <p:sp>
        <p:nvSpPr>
          <p:cNvPr id="3" name="Title 1">
            <a:extLst>
              <a:ext uri="{FF2B5EF4-FFF2-40B4-BE49-F238E27FC236}">
                <a16:creationId xmlns:a16="http://schemas.microsoft.com/office/drawing/2014/main" id="{8E38F3BB-C433-2439-2E4A-77DB27492FDD}"/>
              </a:ext>
            </a:extLst>
          </p:cNvPr>
          <p:cNvSpPr txBox="1">
            <a:spLocks/>
          </p:cNvSpPr>
          <p:nvPr/>
        </p:nvSpPr>
        <p:spPr>
          <a:xfrm>
            <a:off x="4048316" y="2582509"/>
            <a:ext cx="7378587" cy="7680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2400">
                <a:latin typeface="+mn-lt"/>
                <a:ea typeface="+mn-ea"/>
                <a:cs typeface="Sabon Next LT"/>
              </a:rPr>
              <a:t>As a student, what do you remember about how assessments were presented to you?</a:t>
            </a:r>
          </a:p>
        </p:txBody>
      </p:sp>
    </p:spTree>
    <p:extLst>
      <p:ext uri="{BB962C8B-B14F-4D97-AF65-F5344CB8AC3E}">
        <p14:creationId xmlns:p14="http://schemas.microsoft.com/office/powerpoint/2010/main" val="244694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3E1E-026B-6838-EB51-AD3F3362566E}"/>
              </a:ext>
            </a:extLst>
          </p:cNvPr>
          <p:cNvSpPr>
            <a:spLocks noGrp="1"/>
          </p:cNvSpPr>
          <p:nvPr>
            <p:ph type="title"/>
          </p:nvPr>
        </p:nvSpPr>
        <p:spPr>
          <a:xfrm>
            <a:off x="4224528" y="1221779"/>
            <a:ext cx="6717714" cy="1657096"/>
          </a:xfrm>
        </p:spPr>
        <p:txBody>
          <a:bodyPr/>
          <a:lstStyle/>
          <a:p>
            <a:r>
              <a:rPr lang="en-US"/>
              <a:t>Why use assessments?</a:t>
            </a:r>
          </a:p>
        </p:txBody>
      </p:sp>
      <p:sp>
        <p:nvSpPr>
          <p:cNvPr id="3" name="Content Placeholder 2">
            <a:extLst>
              <a:ext uri="{FF2B5EF4-FFF2-40B4-BE49-F238E27FC236}">
                <a16:creationId xmlns:a16="http://schemas.microsoft.com/office/drawing/2014/main" id="{ADAB3D93-8FE1-8C1B-5B69-FD6EC59B8D5B}"/>
              </a:ext>
            </a:extLst>
          </p:cNvPr>
          <p:cNvSpPr>
            <a:spLocks noGrp="1"/>
          </p:cNvSpPr>
          <p:nvPr>
            <p:ph idx="1"/>
          </p:nvPr>
        </p:nvSpPr>
        <p:spPr/>
        <p:txBody>
          <a:bodyPr vert="horz" lIns="91440" tIns="45720" rIns="91440" bIns="45720" rtlCol="0" anchor="t">
            <a:normAutofit/>
          </a:bodyPr>
          <a:lstStyle/>
          <a:p>
            <a:pPr marL="342900" indent="-342900">
              <a:buFont typeface="Courier New" panose="020B0604020202020204" pitchFamily="34" charset="0"/>
              <a:buChar char="o"/>
            </a:pPr>
            <a:r>
              <a:rPr lang="en-US" sz="2400">
                <a:cs typeface="Sabon Next LT"/>
              </a:rPr>
              <a:t>Helps record student performance levels on content</a:t>
            </a:r>
            <a:endParaRPr lang="en-US">
              <a:cs typeface="Sabon Next LT"/>
            </a:endParaRPr>
          </a:p>
          <a:p>
            <a:pPr marL="342900" indent="-342900">
              <a:buFont typeface="Courier New" panose="020B0604020202020204" pitchFamily="34" charset="0"/>
              <a:buChar char="o"/>
            </a:pPr>
            <a:r>
              <a:rPr lang="en-US" sz="2400">
                <a:cs typeface="Sabon Next LT"/>
              </a:rPr>
              <a:t>Which also helps identify areas of improvement for students</a:t>
            </a:r>
            <a:endParaRPr lang="en-US">
              <a:cs typeface="Sabon Next LT"/>
            </a:endParaRPr>
          </a:p>
          <a:p>
            <a:pPr marL="342900" indent="-342900">
              <a:buFont typeface="Courier New" panose="020B0604020202020204" pitchFamily="34" charset="0"/>
              <a:buChar char="o"/>
            </a:pPr>
            <a:r>
              <a:rPr lang="en-US" sz="2400">
                <a:cs typeface="Sabon Next LT"/>
              </a:rPr>
              <a:t>Can be implemented as a tool of a deeper understanding of the learned content  </a:t>
            </a:r>
            <a:endParaRPr lang="en-US">
              <a:cs typeface="Sabon Next LT"/>
            </a:endParaRPr>
          </a:p>
        </p:txBody>
      </p:sp>
      <p:sp>
        <p:nvSpPr>
          <p:cNvPr id="5" name="Slide Number Placeholder 4">
            <a:extLst>
              <a:ext uri="{FF2B5EF4-FFF2-40B4-BE49-F238E27FC236}">
                <a16:creationId xmlns:a16="http://schemas.microsoft.com/office/drawing/2014/main" id="{20705123-1F4B-78E7-39CD-448037E598A9}"/>
              </a:ext>
            </a:extLst>
          </p:cNvPr>
          <p:cNvSpPr>
            <a:spLocks noGrp="1"/>
          </p:cNvSpPr>
          <p:nvPr>
            <p:ph type="sldNum" sz="quarter" idx="12"/>
          </p:nvPr>
        </p:nvSpPr>
        <p:spPr/>
        <p:txBody>
          <a:bodyPr/>
          <a:lstStyle/>
          <a:p>
            <a:fld id="{48F63A3B-78C7-47BE-AE5E-E10140E04643}" type="slidenum">
              <a:rPr lang="en-US" dirty="0"/>
              <a:t>5</a:t>
            </a:fld>
            <a:endParaRPr lang="en-US"/>
          </a:p>
        </p:txBody>
      </p:sp>
      <p:pic>
        <p:nvPicPr>
          <p:cNvPr id="4" name="Picture 3" descr="A puzzle pieces with a puzzle piece missing&#10;&#10;Description automatically generated">
            <a:extLst>
              <a:ext uri="{FF2B5EF4-FFF2-40B4-BE49-F238E27FC236}">
                <a16:creationId xmlns:a16="http://schemas.microsoft.com/office/drawing/2014/main" id="{C8E804C7-70B7-C9F8-121B-3168567810AC}"/>
              </a:ext>
            </a:extLst>
          </p:cNvPr>
          <p:cNvPicPr>
            <a:picLocks noChangeAspect="1"/>
          </p:cNvPicPr>
          <p:nvPr/>
        </p:nvPicPr>
        <p:blipFill>
          <a:blip r:embed="rId2"/>
          <a:stretch>
            <a:fillRect/>
          </a:stretch>
        </p:blipFill>
        <p:spPr>
          <a:xfrm>
            <a:off x="232" y="1685010"/>
            <a:ext cx="3427042" cy="3568651"/>
          </a:xfrm>
          <a:prstGeom prst="rect">
            <a:avLst/>
          </a:prstGeom>
        </p:spPr>
      </p:pic>
    </p:spTree>
    <p:extLst>
      <p:ext uri="{BB962C8B-B14F-4D97-AF65-F5344CB8AC3E}">
        <p14:creationId xmlns:p14="http://schemas.microsoft.com/office/powerpoint/2010/main" val="228659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EA28-4CAF-1760-70C1-8AB92BEA3D1B}"/>
              </a:ext>
            </a:extLst>
          </p:cNvPr>
          <p:cNvSpPr>
            <a:spLocks noGrp="1"/>
          </p:cNvSpPr>
          <p:nvPr>
            <p:ph type="title"/>
          </p:nvPr>
        </p:nvSpPr>
        <p:spPr>
          <a:xfrm>
            <a:off x="3622949" y="1049635"/>
            <a:ext cx="6766560" cy="768096"/>
          </a:xfrm>
        </p:spPr>
        <p:txBody>
          <a:bodyPr/>
          <a:lstStyle/>
          <a:p>
            <a:r>
              <a:rPr lang="en-US"/>
              <a:t>Why Use Assessments</a:t>
            </a:r>
          </a:p>
        </p:txBody>
      </p:sp>
      <p:sp>
        <p:nvSpPr>
          <p:cNvPr id="3" name="Content Placeholder 2">
            <a:extLst>
              <a:ext uri="{FF2B5EF4-FFF2-40B4-BE49-F238E27FC236}">
                <a16:creationId xmlns:a16="http://schemas.microsoft.com/office/drawing/2014/main" id="{130C585B-B9BD-DC29-CEE2-2E2EF4812381}"/>
              </a:ext>
            </a:extLst>
          </p:cNvPr>
          <p:cNvSpPr>
            <a:spLocks noGrp="1"/>
          </p:cNvSpPr>
          <p:nvPr>
            <p:ph idx="1"/>
          </p:nvPr>
        </p:nvSpPr>
        <p:spPr>
          <a:xfrm>
            <a:off x="3807433" y="3035220"/>
            <a:ext cx="7397978" cy="2908380"/>
          </a:xfrm>
        </p:spPr>
        <p:txBody>
          <a:bodyPr>
            <a:normAutofit/>
          </a:bodyPr>
          <a:lstStyle/>
          <a:p>
            <a:r>
              <a:rPr lang="en-US" sz="2400"/>
              <a:t> “</a:t>
            </a:r>
            <a:r>
              <a:rPr lang="en-US" sz="2600">
                <a:latin typeface="Abadi" panose="020B0604020104020204" pitchFamily="34" charset="0"/>
                <a:cs typeface="Sabon Next LT"/>
              </a:rPr>
              <a:t>While students often complain about increased anxiety and stress related to test taking…research in cognitive science and psychology shows that testing, done right, can be an effective way to learn. Taking tests can produce better recall of facts and a deeper understanding than an education devoid of exams.”</a:t>
            </a:r>
            <a:endParaRPr lang="en-US"/>
          </a:p>
        </p:txBody>
      </p:sp>
      <p:sp>
        <p:nvSpPr>
          <p:cNvPr id="5" name="Slide Number Placeholder 4">
            <a:extLst>
              <a:ext uri="{FF2B5EF4-FFF2-40B4-BE49-F238E27FC236}">
                <a16:creationId xmlns:a16="http://schemas.microsoft.com/office/drawing/2014/main" id="{0F0B2897-E57B-BBDC-EB1F-9E3923AC21D5}"/>
              </a:ext>
            </a:extLst>
          </p:cNvPr>
          <p:cNvSpPr>
            <a:spLocks noGrp="1"/>
          </p:cNvSpPr>
          <p:nvPr>
            <p:ph type="sldNum" sz="quarter" idx="12"/>
          </p:nvPr>
        </p:nvSpPr>
        <p:spPr/>
        <p:txBody>
          <a:bodyPr/>
          <a:lstStyle/>
          <a:p>
            <a:fld id="{48F63A3B-78C7-47BE-AE5E-E10140E04643}" type="slidenum">
              <a:rPr lang="en-US" smtClean="0"/>
              <a:t>6</a:t>
            </a:fld>
            <a:endParaRPr lang="en-US"/>
          </a:p>
        </p:txBody>
      </p:sp>
      <p:sp>
        <p:nvSpPr>
          <p:cNvPr id="7" name="TextBox 6">
            <a:extLst>
              <a:ext uri="{FF2B5EF4-FFF2-40B4-BE49-F238E27FC236}">
                <a16:creationId xmlns:a16="http://schemas.microsoft.com/office/drawing/2014/main" id="{A04E04E2-2405-C4BE-620E-6D57264D9466}"/>
              </a:ext>
            </a:extLst>
          </p:cNvPr>
          <p:cNvSpPr txBox="1"/>
          <p:nvPr/>
        </p:nvSpPr>
        <p:spPr>
          <a:xfrm>
            <a:off x="9930063" y="6400800"/>
            <a:ext cx="6096000" cy="369332"/>
          </a:xfrm>
          <a:prstGeom prst="rect">
            <a:avLst/>
          </a:prstGeom>
          <a:noFill/>
        </p:spPr>
        <p:txBody>
          <a:bodyPr wrap="square">
            <a:spAutoFit/>
          </a:bodyPr>
          <a:lstStyle/>
          <a:p>
            <a:r>
              <a:rPr lang="en-US" sz="1800">
                <a:latin typeface="Abadi" panose="020B0604020104020204" pitchFamily="34" charset="0"/>
                <a:cs typeface="Sabon Next LT"/>
              </a:rPr>
              <a:t>(Paul, 2015, p. 54) </a:t>
            </a:r>
          </a:p>
        </p:txBody>
      </p:sp>
    </p:spTree>
    <p:extLst>
      <p:ext uri="{BB962C8B-B14F-4D97-AF65-F5344CB8AC3E}">
        <p14:creationId xmlns:p14="http://schemas.microsoft.com/office/powerpoint/2010/main" val="209416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p:txBody>
          <a:bodyPr/>
          <a:lstStyle/>
          <a:p>
            <a:r>
              <a:rPr lang="en-US" sz="4400" b="1">
                <a:solidFill>
                  <a:schemeClr val="accent6"/>
                </a:solidFill>
                <a:latin typeface="Arial Black" panose="020B0604020202020204" pitchFamily="34" charset="0"/>
                <a:cs typeface="Arial Black" panose="020B0604020202020204" pitchFamily="34" charset="0"/>
              </a:rPr>
              <a:t>Types of Assessment</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p:txBody>
          <a:bodyPr/>
          <a:lstStyle/>
          <a:p>
            <a:pPr algn="ctr"/>
            <a:endParaRPr lang="en-US" sz="240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63246D-74E1-C1F2-5BE9-0ED3E60E1BD8}"/>
              </a:ext>
            </a:extLst>
          </p:cNvPr>
          <p:cNvSpPr>
            <a:spLocks noGrp="1"/>
          </p:cNvSpPr>
          <p:nvPr>
            <p:ph type="sldNum" sz="quarter" idx="12"/>
          </p:nvPr>
        </p:nvSpPr>
        <p:spPr/>
        <p:txBody>
          <a:bodyPr/>
          <a:lstStyle/>
          <a:p>
            <a:fld id="{48F63A3B-78C7-47BE-AE5E-E10140E04643}" type="slidenum">
              <a:rPr lang="en-US" smtClean="0"/>
              <a:t>8</a:t>
            </a:fld>
            <a:endParaRPr lang="en-US"/>
          </a:p>
        </p:txBody>
      </p:sp>
      <p:sp>
        <p:nvSpPr>
          <p:cNvPr id="4" name="Title 3">
            <a:extLst>
              <a:ext uri="{FF2B5EF4-FFF2-40B4-BE49-F238E27FC236}">
                <a16:creationId xmlns:a16="http://schemas.microsoft.com/office/drawing/2014/main" id="{331F0478-026D-6037-2A4D-B09A575B56BD}"/>
              </a:ext>
            </a:extLst>
          </p:cNvPr>
          <p:cNvSpPr>
            <a:spLocks noGrp="1"/>
          </p:cNvSpPr>
          <p:nvPr>
            <p:ph type="title"/>
          </p:nvPr>
        </p:nvSpPr>
        <p:spPr>
          <a:xfrm>
            <a:off x="3390418" y="593849"/>
            <a:ext cx="3987533" cy="768096"/>
          </a:xfrm>
        </p:spPr>
        <p:txBody>
          <a:bodyPr/>
          <a:lstStyle/>
          <a:p>
            <a:r>
              <a:rPr lang="en-US"/>
              <a:t>Formative</a:t>
            </a:r>
          </a:p>
        </p:txBody>
      </p:sp>
      <p:sp>
        <p:nvSpPr>
          <p:cNvPr id="5" name="Content Placeholder 4">
            <a:extLst>
              <a:ext uri="{FF2B5EF4-FFF2-40B4-BE49-F238E27FC236}">
                <a16:creationId xmlns:a16="http://schemas.microsoft.com/office/drawing/2014/main" id="{E2B8641E-C96C-4083-840E-1D210EAAA2FB}"/>
              </a:ext>
            </a:extLst>
          </p:cNvPr>
          <p:cNvSpPr>
            <a:spLocks noGrp="1"/>
          </p:cNvSpPr>
          <p:nvPr>
            <p:ph sz="half" idx="2"/>
          </p:nvPr>
        </p:nvSpPr>
        <p:spPr>
          <a:xfrm>
            <a:off x="3513220" y="1461193"/>
            <a:ext cx="3741928" cy="4306380"/>
          </a:xfrm>
        </p:spPr>
        <p:txBody>
          <a:bodyPr/>
          <a:lstStyle/>
          <a:p>
            <a:pPr>
              <a:buFontTx/>
              <a:buChar char="-"/>
            </a:pPr>
            <a:r>
              <a:rPr lang="en-US"/>
              <a:t>Occurs as students are forming their learning </a:t>
            </a:r>
          </a:p>
          <a:p>
            <a:pPr lvl="1">
              <a:buFontTx/>
              <a:buChar char="-"/>
            </a:pPr>
            <a:r>
              <a:rPr lang="en-US"/>
              <a:t>Reflection questions</a:t>
            </a:r>
          </a:p>
          <a:p>
            <a:pPr lvl="1">
              <a:buFontTx/>
              <a:buChar char="-"/>
            </a:pPr>
            <a:r>
              <a:rPr lang="en-US"/>
              <a:t>Quizzes, especially with options for retakes</a:t>
            </a:r>
          </a:p>
          <a:p>
            <a:pPr>
              <a:buFontTx/>
              <a:buChar char="-"/>
            </a:pPr>
            <a:r>
              <a:rPr lang="en-US"/>
              <a:t>Should be brief, frequent, and timely. </a:t>
            </a:r>
          </a:p>
          <a:p>
            <a:pPr>
              <a:buFontTx/>
              <a:buChar char="-"/>
            </a:pPr>
            <a:r>
              <a:rPr lang="en-US"/>
              <a:t>Allows teachers to make changes based on students needs.  </a:t>
            </a:r>
          </a:p>
        </p:txBody>
      </p:sp>
      <p:sp>
        <p:nvSpPr>
          <p:cNvPr id="6" name="Content Placeholder 5">
            <a:extLst>
              <a:ext uri="{FF2B5EF4-FFF2-40B4-BE49-F238E27FC236}">
                <a16:creationId xmlns:a16="http://schemas.microsoft.com/office/drawing/2014/main" id="{E869AFB3-373F-6D4D-0547-CE0459121600}"/>
              </a:ext>
            </a:extLst>
          </p:cNvPr>
          <p:cNvSpPr>
            <a:spLocks noGrp="1"/>
          </p:cNvSpPr>
          <p:nvPr>
            <p:ph sz="quarter" idx="4"/>
          </p:nvPr>
        </p:nvSpPr>
        <p:spPr>
          <a:xfrm>
            <a:off x="7876914" y="3945774"/>
            <a:ext cx="3741928" cy="4306380"/>
          </a:xfrm>
        </p:spPr>
        <p:txBody>
          <a:bodyPr/>
          <a:lstStyle/>
          <a:p>
            <a:r>
              <a:rPr lang="en-US"/>
              <a:t>Assesses the sum of what has been learned</a:t>
            </a:r>
          </a:p>
          <a:p>
            <a:pPr lvl="2"/>
            <a:r>
              <a:rPr lang="en-US"/>
              <a:t>comprehensive exams</a:t>
            </a:r>
          </a:p>
          <a:p>
            <a:pPr lvl="2"/>
            <a:r>
              <a:rPr lang="en-US"/>
              <a:t>standardized tests</a:t>
            </a:r>
          </a:p>
          <a:p>
            <a:pPr lvl="2"/>
            <a:r>
              <a:rPr lang="en-US"/>
              <a:t> final thesis paper </a:t>
            </a:r>
          </a:p>
          <a:p>
            <a:pPr lvl="1"/>
            <a:r>
              <a:rPr lang="en-US"/>
              <a:t>Intended to capture sum of knowledge over specific time. </a:t>
            </a:r>
          </a:p>
          <a:p>
            <a:pPr lvl="1"/>
            <a:r>
              <a:rPr lang="en-US"/>
              <a:t>Not great for learning since there is no or little opportunity to make improvements. </a:t>
            </a:r>
          </a:p>
        </p:txBody>
      </p:sp>
      <p:sp>
        <p:nvSpPr>
          <p:cNvPr id="7" name="Title 3">
            <a:extLst>
              <a:ext uri="{FF2B5EF4-FFF2-40B4-BE49-F238E27FC236}">
                <a16:creationId xmlns:a16="http://schemas.microsoft.com/office/drawing/2014/main" id="{A0FD10C9-9361-C727-AB20-C71C68337CF5}"/>
              </a:ext>
            </a:extLst>
          </p:cNvPr>
          <p:cNvSpPr txBox="1">
            <a:spLocks/>
          </p:cNvSpPr>
          <p:nvPr/>
        </p:nvSpPr>
        <p:spPr>
          <a:xfrm>
            <a:off x="7876914" y="2912226"/>
            <a:ext cx="3987533" cy="7680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a:t>Summative</a:t>
            </a:r>
          </a:p>
        </p:txBody>
      </p:sp>
    </p:spTree>
    <p:extLst>
      <p:ext uri="{BB962C8B-B14F-4D97-AF65-F5344CB8AC3E}">
        <p14:creationId xmlns:p14="http://schemas.microsoft.com/office/powerpoint/2010/main" val="384505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9</a:t>
            </a:fld>
            <a:endParaRPr lang="en-US"/>
          </a:p>
        </p:txBody>
      </p:sp>
      <p:sp>
        <p:nvSpPr>
          <p:cNvPr id="4" name="TextBox 3">
            <a:extLst>
              <a:ext uri="{FF2B5EF4-FFF2-40B4-BE49-F238E27FC236}">
                <a16:creationId xmlns:a16="http://schemas.microsoft.com/office/drawing/2014/main" id="{E2CFA1B9-7B2B-4AC5-FE76-CFC74D92A694}"/>
              </a:ext>
            </a:extLst>
          </p:cNvPr>
          <p:cNvSpPr txBox="1"/>
          <p:nvPr/>
        </p:nvSpPr>
        <p:spPr>
          <a:xfrm>
            <a:off x="3232485" y="521369"/>
            <a:ext cx="8354567" cy="1446550"/>
          </a:xfrm>
          <a:prstGeom prst="rect">
            <a:avLst/>
          </a:prstGeom>
          <a:noFill/>
        </p:spPr>
        <p:txBody>
          <a:bodyPr wrap="square" rtlCol="0">
            <a:spAutoFit/>
          </a:bodyPr>
          <a:lstStyle/>
          <a:p>
            <a:r>
              <a:rPr lang="en-US" sz="4400" b="1" cap="all">
                <a:solidFill>
                  <a:schemeClr val="accent6"/>
                </a:solidFill>
                <a:latin typeface="+mj-lt"/>
                <a:ea typeface="+mj-ea"/>
                <a:cs typeface="+mj-cs"/>
              </a:rPr>
              <a:t>Examples of Formative Assessment </a:t>
            </a:r>
          </a:p>
        </p:txBody>
      </p:sp>
      <p:sp>
        <p:nvSpPr>
          <p:cNvPr id="2" name="TextBox 1">
            <a:extLst>
              <a:ext uri="{FF2B5EF4-FFF2-40B4-BE49-F238E27FC236}">
                <a16:creationId xmlns:a16="http://schemas.microsoft.com/office/drawing/2014/main" id="{20FF91BD-7883-C708-C0C7-DC78505CCFD8}"/>
              </a:ext>
            </a:extLst>
          </p:cNvPr>
          <p:cNvSpPr txBox="1"/>
          <p:nvPr/>
        </p:nvSpPr>
        <p:spPr>
          <a:xfrm>
            <a:off x="3304197" y="2423604"/>
            <a:ext cx="7563775" cy="923330"/>
          </a:xfrm>
          <a:prstGeom prst="rect">
            <a:avLst/>
          </a:prstGeom>
          <a:noFill/>
        </p:spPr>
        <p:txBody>
          <a:bodyPr wrap="square" rtlCol="0">
            <a:spAutoFit/>
          </a:bodyPr>
          <a:lstStyle/>
          <a:p>
            <a:pPr marL="285750" indent="-285750">
              <a:buFont typeface="Arial" panose="020B0604020202020204" pitchFamily="34" charset="0"/>
              <a:buChar char="•"/>
            </a:pPr>
            <a:r>
              <a:rPr lang="en-BB"/>
              <a:t>Student Self Assessment </a:t>
            </a:r>
            <a:endParaRPr lang="en-US"/>
          </a:p>
          <a:p>
            <a:r>
              <a:rPr lang="en-US"/>
              <a:t>	</a:t>
            </a:r>
            <a:endParaRPr lang="en-BB"/>
          </a:p>
          <a:p>
            <a:pPr marL="285750" indent="-285750">
              <a:buFont typeface="Arial" panose="020B0604020202020204" pitchFamily="34" charset="0"/>
              <a:buChar char="•"/>
            </a:pPr>
            <a:r>
              <a:rPr lang="en-BB"/>
              <a:t>Standard Checks &amp; Frequent Quizzes </a:t>
            </a:r>
            <a:endParaRPr lang="en-US"/>
          </a:p>
        </p:txBody>
      </p:sp>
      <p:sp>
        <p:nvSpPr>
          <p:cNvPr id="5" name="TextBox 4">
            <a:extLst>
              <a:ext uri="{FF2B5EF4-FFF2-40B4-BE49-F238E27FC236}">
                <a16:creationId xmlns:a16="http://schemas.microsoft.com/office/drawing/2014/main" id="{5A06A390-98A8-B408-5DC6-7A08E3278CC8}"/>
              </a:ext>
            </a:extLst>
          </p:cNvPr>
          <p:cNvSpPr txBox="1"/>
          <p:nvPr/>
        </p:nvSpPr>
        <p:spPr>
          <a:xfrm>
            <a:off x="4089400" y="3928533"/>
            <a:ext cx="7025216" cy="923330"/>
          </a:xfrm>
          <a:prstGeom prst="rect">
            <a:avLst/>
          </a:prstGeom>
          <a:noFill/>
        </p:spPr>
        <p:txBody>
          <a:bodyPr wrap="square">
            <a:spAutoFit/>
          </a:bodyPr>
          <a:lstStyle/>
          <a:p>
            <a:pPr algn="ctr"/>
            <a:r>
              <a:rPr lang="en-US"/>
              <a:t>“Self scoring technique is one of the ways that students gain the confidence that they are learning and that every lesson contributes to the gains” – </a:t>
            </a:r>
            <a:r>
              <a:rPr lang="en-US" sz="1600"/>
              <a:t>Pollock &amp; </a:t>
            </a:r>
            <a:r>
              <a:rPr lang="en-US" sz="1600" err="1"/>
              <a:t>Tolone</a:t>
            </a:r>
            <a:r>
              <a:rPr lang="en-US" sz="1600"/>
              <a:t>, 2021, p. 83</a:t>
            </a:r>
            <a:endParaRPr lang="en-US"/>
          </a:p>
        </p:txBody>
      </p:sp>
      <p:pic>
        <p:nvPicPr>
          <p:cNvPr id="7" name="Picture 6" descr="A blue check mark in a circle&#10;&#10;Description automatically generated">
            <a:extLst>
              <a:ext uri="{FF2B5EF4-FFF2-40B4-BE49-F238E27FC236}">
                <a16:creationId xmlns:a16="http://schemas.microsoft.com/office/drawing/2014/main" id="{8C224DBF-6A92-88D3-74A0-F4DFD83750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01826" y="4851862"/>
            <a:ext cx="1985762" cy="2006137"/>
          </a:xfrm>
          <a:prstGeom prst="rect">
            <a:avLst/>
          </a:prstGeom>
        </p:spPr>
      </p:pic>
    </p:spTree>
    <p:extLst>
      <p:ext uri="{BB962C8B-B14F-4D97-AF65-F5344CB8AC3E}">
        <p14:creationId xmlns:p14="http://schemas.microsoft.com/office/powerpoint/2010/main" val="68568106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438558_Win32_v2" id="{4C05A457-285D-454C-A9EA-F338443A797C}" vid="{298C0BDB-2F83-41C5-B87D-3BE7246FD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A2982D6-A655-4F26-86D7-B5C32A625EAF}">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D2ED2F-BDEE-47B8-82AA-B088E838B0E6}">
  <ds:schemaRefs>
    <ds:schemaRef ds:uri="http://schemas.microsoft.com/sharepoint/v3/contenttype/forms"/>
  </ds:schemaRefs>
</ds:datastoreItem>
</file>

<file path=customXml/itemProps3.xml><?xml version="1.0" encoding="utf-8"?>
<ds:datastoreItem xmlns:ds="http://schemas.openxmlformats.org/officeDocument/2006/customXml" ds:itemID="{FD7EB4D8-2DC8-4900-B296-3F8E8CD9E6A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{88E423DE-10A9-426F-B796-6395F860B7C1}tf78438558_win32</Template>
  <TotalTime>0</TotalTime>
  <Words>1559</Words>
  <Application>Microsoft Office PowerPoint</Application>
  <PresentationFormat>Widescreen</PresentationFormat>
  <Paragraphs>199</Paragraphs>
  <Slides>31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Abadi</vt:lpstr>
      <vt:lpstr>Arial</vt:lpstr>
      <vt:lpstr>Arial Black</vt:lpstr>
      <vt:lpstr>Calibri</vt:lpstr>
      <vt:lpstr>Courier New</vt:lpstr>
      <vt:lpstr>Courier New,monospace</vt:lpstr>
      <vt:lpstr>Sabon Next LT</vt:lpstr>
      <vt:lpstr>Times New Roman</vt:lpstr>
      <vt:lpstr>Office Theme</vt:lpstr>
      <vt:lpstr>Assessment Tasks</vt:lpstr>
      <vt:lpstr>Goals After today students should be able to:</vt:lpstr>
      <vt:lpstr>So, what is an assessment?</vt:lpstr>
      <vt:lpstr>What does assessment mean to you now?</vt:lpstr>
      <vt:lpstr>Why use assessments?</vt:lpstr>
      <vt:lpstr>Why Use Assessments</vt:lpstr>
      <vt:lpstr>Types of Assessment</vt:lpstr>
      <vt:lpstr>Formative</vt:lpstr>
      <vt:lpstr>PowerPoint Presentation</vt:lpstr>
      <vt:lpstr>Goal Sheets </vt:lpstr>
      <vt:lpstr>Value of Self Assessment </vt:lpstr>
      <vt:lpstr>Frequent Quizzes</vt:lpstr>
      <vt:lpstr>How do you learn and retain information?  </vt:lpstr>
      <vt:lpstr>Building Pathways</vt:lpstr>
      <vt:lpstr>So how does this help students learn?</vt:lpstr>
      <vt:lpstr>PowerPoint Presentation</vt:lpstr>
      <vt:lpstr>A Neuroscience lens</vt:lpstr>
      <vt:lpstr>Thinking skills </vt:lpstr>
      <vt:lpstr>Association</vt:lpstr>
      <vt:lpstr>Synthesis </vt:lpstr>
      <vt:lpstr>Analysis</vt:lpstr>
      <vt:lpstr>Taking action</vt:lpstr>
      <vt:lpstr> Thinking Skills for Helping Professionals</vt:lpstr>
      <vt:lpstr> Thinking Skills for Helping Professionals</vt:lpstr>
      <vt:lpstr>LESSON PLAN EXAMPLE: WOMBATS AND THEIR LIVES</vt:lpstr>
      <vt:lpstr> CasE Study #1</vt:lpstr>
      <vt:lpstr> CasE Study #2</vt:lpstr>
      <vt:lpstr>Our Goals for today:</vt:lpstr>
      <vt:lpstr>Let’s Assess your knowledge</vt:lpstr>
      <vt:lpstr>Anonymous Feedback</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Tasks</dc:title>
  <dc:subject/>
  <dc:creator>Elizabeth Humphrey</dc:creator>
  <cp:lastModifiedBy>Kayla Newkirk</cp:lastModifiedBy>
  <cp:revision>63</cp:revision>
  <dcterms:created xsi:type="dcterms:W3CDTF">2023-09-06T03:18:25Z</dcterms:created>
  <dcterms:modified xsi:type="dcterms:W3CDTF">2023-09-12T21:24:19Z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